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3" r:id="rId4"/>
    <p:sldId id="282" r:id="rId5"/>
    <p:sldId id="284" r:id="rId6"/>
    <p:sldId id="286" r:id="rId7"/>
    <p:sldId id="287" r:id="rId8"/>
    <p:sldId id="290" r:id="rId9"/>
    <p:sldId id="288" r:id="rId10"/>
    <p:sldId id="291" r:id="rId11"/>
    <p:sldId id="289" r:id="rId12"/>
    <p:sldId id="299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0099FF"/>
    <a:srgbClr val="95E2CA"/>
    <a:srgbClr val="67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6197"/>
  </p:normalViewPr>
  <p:slideViewPr>
    <p:cSldViewPr snapToGrid="0" snapToObjects="1">
      <p:cViewPr varScale="1">
        <p:scale>
          <a:sx n="86" d="100"/>
          <a:sy n="86" d="100"/>
        </p:scale>
        <p:origin x="3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O\UFFICIO%20COVID\VIOLET%20DELFINA%20CASA\RAPPORTO%20MIGRANTES%202021\AUTORI\LICATA%202\TABELLE%20DEFINITIVE%20CAP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4095445792098255E-2"/>
          <c:y val="0.1622436678321125"/>
          <c:w val="0.94110002139709314"/>
          <c:h val="0.70729199955702515"/>
        </c:manualLayout>
      </c:layout>
      <c:lineChart>
        <c:grouping val="stacked"/>
        <c:varyColors val="0"/>
        <c:ser>
          <c:idx val="0"/>
          <c:order val="0"/>
          <c:tx>
            <c:strRef>
              <c:f>Foglio1!$E$3</c:f>
              <c:strCache>
                <c:ptCount val="1"/>
                <c:pt idx="0">
                  <c:v>POPOLAZIONE AIRE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Foglio1!$D$4:$D$6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Foglio1!$E$4:$E$6</c:f>
              <c:numCache>
                <c:formatCode>_-* #,##0_-;\-* #,##0_-;_-* "-"??_-;_-@_-</c:formatCode>
                <c:ptCount val="3"/>
                <c:pt idx="0">
                  <c:v>5288281</c:v>
                </c:pt>
                <c:pt idx="1">
                  <c:v>5486081</c:v>
                </c:pt>
                <c:pt idx="2">
                  <c:v>5652080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16-4867-90FD-105D348DD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226624"/>
        <c:axId val="123698496"/>
      </c:lineChart>
      <c:catAx>
        <c:axId val="6832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698496"/>
        <c:crosses val="autoZero"/>
        <c:auto val="1"/>
        <c:lblAlgn val="ctr"/>
        <c:lblOffset val="100"/>
        <c:noMultiLvlLbl val="0"/>
      </c:catAx>
      <c:valAx>
        <c:axId val="123698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8322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Foglio1!$J$3</c:f>
              <c:strCache>
                <c:ptCount val="1"/>
                <c:pt idx="0">
                  <c:v>POPOLAZIONE RESIDENTE ITALIA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Foglio1!$I$4:$I$6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Foglio1!$J$4:$J$6</c:f>
              <c:numCache>
                <c:formatCode>_-* #,##0_-;\-* #,##0_-;_-* "-"??_-;_-@_-</c:formatCode>
                <c:ptCount val="3"/>
                <c:pt idx="0">
                  <c:v>59816673</c:v>
                </c:pt>
                <c:pt idx="1">
                  <c:v>59641488</c:v>
                </c:pt>
                <c:pt idx="2">
                  <c:v>59257566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E-436D-9B0A-24B6C2CFA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618944"/>
        <c:axId val="123988800"/>
      </c:lineChart>
      <c:catAx>
        <c:axId val="6656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988800"/>
        <c:crosses val="autoZero"/>
        <c:auto val="1"/>
        <c:lblAlgn val="ctr"/>
        <c:lblOffset val="100"/>
        <c:noMultiLvlLbl val="0"/>
      </c:catAx>
      <c:valAx>
        <c:axId val="123988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66561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'C:\Users\licata\Desktop\CAPITOLO DELFINA 2021\aaa\[LICATA TABELLE PARTENZE 2020.xlsx]1-2 serie storica'!$B$19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61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2D-4793-B7BF-490F8AA4323E}"/>
                </c:ext>
              </c:extLst>
            </c:dLbl>
            <c:dLbl>
              <c:idx val="1"/>
              <c:layout>
                <c:manualLayout>
                  <c:x val="-6.9444444444444392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D-4793-B7BF-490F8AA4323E}"/>
                </c:ext>
              </c:extLst>
            </c:dLbl>
            <c:dLbl>
              <c:idx val="2"/>
              <c:layout>
                <c:manualLayout>
                  <c:x val="4.7340852115137153E-3"/>
                  <c:y val="6.897882325205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D-4793-B7BF-490F8AA4323E}"/>
                </c:ext>
              </c:extLst>
            </c:dLbl>
            <c:dLbl>
              <c:idx val="3"/>
              <c:layout>
                <c:manualLayout>
                  <c:x val="-7.2222222222222215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D-4793-B7BF-490F8AA4323E}"/>
                </c:ext>
              </c:extLst>
            </c:dLbl>
            <c:dLbl>
              <c:idx val="4"/>
              <c:layout>
                <c:manualLayout>
                  <c:x val="-4.1436022681591106E-2"/>
                  <c:y val="8.908614200857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2D-4793-B7BF-490F8AA4323E}"/>
                </c:ext>
              </c:extLst>
            </c:dLbl>
            <c:dLbl>
              <c:idx val="5"/>
              <c:layout>
                <c:manualLayout>
                  <c:x val="2.8862112571637514E-2"/>
                  <c:y val="9.220837127301365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2060"/>
                      </a:solidFill>
                      <a:latin typeface="Rockwell" panose="020606030202050204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9265838024997"/>
                      <c:h val="0.12877994529852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32D-4793-B7BF-490F8AA4323E}"/>
                </c:ext>
              </c:extLst>
            </c:dLbl>
            <c:dLbl>
              <c:idx val="6"/>
              <c:layout>
                <c:manualLayout>
                  <c:x val="6.4137915709648156E-3"/>
                  <c:y val="-3.525614195732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2D-4793-B7BF-490F8AA4323E}"/>
                </c:ext>
              </c:extLst>
            </c:dLbl>
            <c:dLbl>
              <c:idx val="7"/>
              <c:layout>
                <c:manualLayout>
                  <c:x val="0"/>
                  <c:y val="5.966424023547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2D-4793-B7BF-490F8AA432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Rockwell" panose="020606030202050204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'[1]1-2 serie storica'!$A$20:$A$27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'[1]1-2 serie storica'!$B$20:$B$27</c:f>
              <c:numCache>
                <c:formatCode>General</c:formatCode>
                <c:ptCount val="8"/>
                <c:pt idx="0">
                  <c:v>94126</c:v>
                </c:pt>
                <c:pt idx="1">
                  <c:v>101297</c:v>
                </c:pt>
                <c:pt idx="2">
                  <c:v>107529</c:v>
                </c:pt>
                <c:pt idx="3">
                  <c:v>124076</c:v>
                </c:pt>
                <c:pt idx="4">
                  <c:v>128193</c:v>
                </c:pt>
                <c:pt idx="5">
                  <c:v>128583</c:v>
                </c:pt>
                <c:pt idx="6">
                  <c:v>130936</c:v>
                </c:pt>
                <c:pt idx="7">
                  <c:v>109528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2D-4793-B7BF-490F8AA4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933760"/>
        <c:axId val="123941376"/>
      </c:lineChart>
      <c:catAx>
        <c:axId val="6349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3941376"/>
        <c:crosses val="autoZero"/>
        <c:auto val="1"/>
        <c:lblAlgn val="ctr"/>
        <c:lblOffset val="100"/>
        <c:noMultiLvlLbl val="0"/>
      </c:catAx>
      <c:valAx>
        <c:axId val="123941376"/>
        <c:scaling>
          <c:orientation val="minMax"/>
          <c:min val="8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493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2BACA-76B6-4636-BAD2-98E47260178A}" type="datetimeFigureOut">
              <a:rPr lang="it-IT" smtClean="0"/>
              <a:t>10/11/2021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180E-FAC2-466A-9806-17784D78DC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12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565B-6927-A94A-A457-67B802C48E0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6F64C-E417-914C-9CCB-D555FF9EF4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6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23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6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B7047-2D5B-7D4D-A195-74B20355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506" y="1885578"/>
            <a:ext cx="4222831" cy="2846313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/>
              <a:t>Rapporto</a:t>
            </a:r>
            <a:r>
              <a:rPr lang="en-US" sz="5400" dirty="0"/>
              <a:t> </a:t>
            </a:r>
            <a:r>
              <a:rPr lang="en-US" sz="5400" dirty="0" err="1"/>
              <a:t>Italiani</a:t>
            </a:r>
            <a:r>
              <a:rPr lang="en-US" sz="5400" dirty="0"/>
              <a:t> </a:t>
            </a:r>
            <a:r>
              <a:rPr lang="en-US" sz="5400" dirty="0" err="1"/>
              <a:t>nel</a:t>
            </a:r>
            <a:r>
              <a:rPr lang="en-US" sz="5400" dirty="0"/>
              <a:t> Mondo 2021</a:t>
            </a:r>
            <a:br>
              <a:rPr lang="en-US" sz="4800" b="0" dirty="0">
                <a:solidFill>
                  <a:srgbClr val="FF0000"/>
                </a:solidFill>
              </a:rPr>
            </a:br>
            <a:r>
              <a:rPr lang="it-IT" sz="2400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Speciale Covid-19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B2C72-4F57-EC4C-8287-FDBAFBF0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06" y="5107940"/>
            <a:ext cx="4062413" cy="196240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b="1" kern="1400" spc="25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novembre</a:t>
            </a:r>
            <a:r>
              <a:rPr lang="en-US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93D20D-865E-FF48-BA32-C5A5440A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519" y="296171"/>
            <a:ext cx="2137071" cy="1075429"/>
          </a:xfrm>
          <a:prstGeom prst="rect">
            <a:avLst/>
          </a:prstGeom>
        </p:spPr>
      </p:pic>
      <p:pic>
        <p:nvPicPr>
          <p:cNvPr id="35" name="Picture 6" descr="A picture containing room, photo, different, toy&#10;&#10;Description automatically generated">
            <a:extLst>
              <a:ext uri="{FF2B5EF4-FFF2-40B4-BE49-F238E27FC236}">
                <a16:creationId xmlns:a16="http://schemas.microsoft.com/office/drawing/2014/main" id="{7B75B46D-F7CC-B946-B60F-80E49BAB9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r="15302" b="1"/>
          <a:stretch/>
        </p:blipFill>
        <p:spPr bwMode="auto">
          <a:xfrm>
            <a:off x="5457027" y="10"/>
            <a:ext cx="6734973" cy="6857990"/>
          </a:xfrm>
          <a:prstGeom prst="rect">
            <a:avLst/>
          </a:prstGeom>
          <a:pattFill prst="pct80">
            <a:fgClr>
              <a:srgbClr val="95E2CA"/>
            </a:fgClr>
            <a:bgClr>
              <a:schemeClr val="bg1"/>
            </a:bgClr>
          </a:pattFill>
          <a:effectLst>
            <a:glow>
              <a:schemeClr val="accent1"/>
            </a:glo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8FD67B9-19E4-3748-966F-4C89B01D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06" y="628650"/>
            <a:ext cx="1824573" cy="928688"/>
          </a:xfrm>
          <a:prstGeom prst="rect">
            <a:avLst/>
          </a:prstGeom>
        </p:spPr>
      </p:pic>
      <p:cxnSp>
        <p:nvCxnSpPr>
          <p:cNvPr id="44" name="Connettore 1 2">
            <a:extLst>
              <a:ext uri="{FF2B5EF4-FFF2-40B4-BE49-F238E27FC236}">
                <a16:creationId xmlns:a16="http://schemas.microsoft.com/office/drawing/2014/main" id="{19F2E3C1-0F27-194B-878F-BB51DCCF37CA}"/>
              </a:ext>
            </a:extLst>
          </p:cNvPr>
          <p:cNvCxnSpPr/>
          <p:nvPr/>
        </p:nvCxnSpPr>
        <p:spPr>
          <a:xfrm>
            <a:off x="763506" y="5083367"/>
            <a:ext cx="4387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3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 descr="&quot;&quot;">
            <a:extLst>
              <a:ext uri="{FF2B5EF4-FFF2-40B4-BE49-F238E27FC236}">
                <a16:creationId xmlns:a16="http://schemas.microsoft.com/office/drawing/2014/main" id="{340B9C7D-FD33-45C5-AC87-BF2B78AA17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Speak Pro" panose="020F0502020204030204"/>
            </a:endParaRPr>
          </a:p>
        </p:txBody>
      </p: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F28B23CC-7E6C-46C1-AF0B-60CC96D6175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805613" y="4294188"/>
            <a:ext cx="438785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itolo 8">
            <a:extLst>
              <a:ext uri="{FF2B5EF4-FFF2-40B4-BE49-F238E27FC236}">
                <a16:creationId xmlns:a16="http://schemas.microsoft.com/office/drawing/2014/main" id="{4D4F4808-114F-4448-81F3-88F78CF02F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20355" y="1607000"/>
            <a:ext cx="5162154" cy="2594289"/>
          </a:xfrm>
        </p:spPr>
        <p:txBody>
          <a:bodyPr>
            <a:normAutofit/>
          </a:bodyPr>
          <a:lstStyle/>
          <a:p>
            <a:r>
              <a:rPr lang="it-IT" altLang="it-IT" sz="4400" dirty="0"/>
              <a:t>2. LO SPECIALE 2021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0E555B-4FDB-9C41-B1F9-5BA115B7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78" y="0"/>
            <a:ext cx="6731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0EEBE-A83C-944E-A674-AAAB1CB1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355" y="378726"/>
            <a:ext cx="1824573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pic>
        <p:nvPicPr>
          <p:cNvPr id="13" name="Elemento grafico 1">
            <a:extLst>
              <a:ext uri="{FF2B5EF4-FFF2-40B4-BE49-F238E27FC236}">
                <a16:creationId xmlns:a16="http://schemas.microsoft.com/office/drawing/2014/main" id="{DCBCA6C4-3AE3-40F5-A1BB-BF2BAA5F4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81" y="186432"/>
            <a:ext cx="11276451" cy="65817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D9EE29-1684-4DEA-AA7F-6F535380220F}"/>
              </a:ext>
            </a:extLst>
          </p:cNvPr>
          <p:cNvSpPr txBox="1"/>
          <p:nvPr/>
        </p:nvSpPr>
        <p:spPr>
          <a:xfrm>
            <a:off x="6343596" y="936876"/>
            <a:ext cx="519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Barcellona, </a:t>
            </a:r>
            <a:r>
              <a:rPr lang="pt-BR" b="1" dirty="0">
                <a:solidFill>
                  <a:srgbClr val="002060"/>
                </a:solidFill>
                <a:latin typeface="Rockwell" panose="02060603020205020403" pitchFamily="18" charset="0"/>
              </a:rPr>
              <a:t>Berlino, Bruxelles, Colonia, Dublino, Ginevra, </a:t>
            </a:r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Londra, Madrid, Manchester, Monaco di Baviera, Oslo, Parigi, Pechino, Vienna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960BC7-F590-4FAC-AA85-3E8F3CA1645F}"/>
              </a:ext>
            </a:extLst>
          </p:cNvPr>
          <p:cNvSpPr txBox="1"/>
          <p:nvPr/>
        </p:nvSpPr>
        <p:spPr>
          <a:xfrm>
            <a:off x="603270" y="2248456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Montreal, Toronto,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New York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65A7EF2-49C3-4742-A158-A28A18F3752B}"/>
              </a:ext>
            </a:extLst>
          </p:cNvPr>
          <p:cNvSpPr txBox="1"/>
          <p:nvPr/>
        </p:nvSpPr>
        <p:spPr>
          <a:xfrm>
            <a:off x="1561705" y="4605816"/>
            <a:ext cx="2043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San Paolo del Brasile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Montevideo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Buenos Aires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Mar del Plata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38725F-F262-476A-81AD-A09DDF86AD4D}"/>
              </a:ext>
            </a:extLst>
          </p:cNvPr>
          <p:cNvSpPr txBox="1"/>
          <p:nvPr/>
        </p:nvSpPr>
        <p:spPr>
          <a:xfrm>
            <a:off x="5157926" y="5139858"/>
            <a:ext cx="375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Algeri, Casablanca, Marrakech, Rabat, Dakar, Johannesburg, Libreville, Nairobi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2A96A5-66F8-4C02-86FC-BCCFF24CE43F}"/>
              </a:ext>
            </a:extLst>
          </p:cNvPr>
          <p:cNvSpPr txBox="1"/>
          <p:nvPr/>
        </p:nvSpPr>
        <p:spPr>
          <a:xfrm>
            <a:off x="9131322" y="5314856"/>
            <a:ext cx="168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Melbourne, Perth, Sidney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AA88445-7F13-4F98-93DB-41BF55E2D4DA}"/>
              </a:ext>
            </a:extLst>
          </p:cNvPr>
          <p:cNvSpPr txBox="1"/>
          <p:nvPr/>
        </p:nvSpPr>
        <p:spPr>
          <a:xfrm>
            <a:off x="9199070" y="2710121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Pechino, Tokyo, Osaka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1C67A-20C5-4372-84F0-536D85E2D717}"/>
              </a:ext>
            </a:extLst>
          </p:cNvPr>
          <p:cNvSpPr txBox="1"/>
          <p:nvPr/>
        </p:nvSpPr>
        <p:spPr>
          <a:xfrm>
            <a:off x="1446648" y="168814"/>
            <a:ext cx="94391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M</a:t>
            </a:r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obilità italiana, Covid-19 e città del mondo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CA401F5-ADF4-5D4D-9DED-5FFAE4C6A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28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25B11ED-3EFC-4B3F-9BDB-A9AC957AC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pic>
        <p:nvPicPr>
          <p:cNvPr id="24" name="Elemento grafico 1">
            <a:extLst>
              <a:ext uri="{FF2B5EF4-FFF2-40B4-BE49-F238E27FC236}">
                <a16:creationId xmlns:a16="http://schemas.microsoft.com/office/drawing/2014/main" id="{B8003B7D-FF26-4410-9420-E30A37415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780" y="93211"/>
            <a:ext cx="11858886" cy="667156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023AF0D-DCE1-4AFB-802A-576BE189B900}"/>
              </a:ext>
            </a:extLst>
          </p:cNvPr>
          <p:cNvSpPr txBox="1"/>
          <p:nvPr/>
        </p:nvSpPr>
        <p:spPr>
          <a:xfrm>
            <a:off x="6853561" y="867979"/>
            <a:ext cx="4502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Rockwell" panose="02060603020205020403" pitchFamily="18" charset="0"/>
              </a:rPr>
              <a:t>Barcellona, </a:t>
            </a:r>
            <a:r>
              <a:rPr lang="pt-BR" b="1" dirty="0">
                <a:latin typeface="Rockwell" panose="02060603020205020403" pitchFamily="18" charset="0"/>
              </a:rPr>
              <a:t>Berlino, Bruxelles, Colonia, Dublino, Ginevra, </a:t>
            </a:r>
            <a:r>
              <a:rPr lang="it-IT" b="1" dirty="0">
                <a:latin typeface="Rockwell" panose="02060603020205020403" pitchFamily="18" charset="0"/>
              </a:rPr>
              <a:t>Londra, Madrid, Manchester, Monaco di Baviera, Oslo, Parigi, Pechino, Vienna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29EF1D2-24CE-4596-9E37-B48FB48A67E8}"/>
              </a:ext>
            </a:extLst>
          </p:cNvPr>
          <p:cNvSpPr txBox="1"/>
          <p:nvPr/>
        </p:nvSpPr>
        <p:spPr>
          <a:xfrm>
            <a:off x="603270" y="2248456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ockwell" panose="02060603020205020403" pitchFamily="18" charset="0"/>
              </a:rPr>
              <a:t>Montreal, Toronto,</a:t>
            </a:r>
          </a:p>
          <a:p>
            <a:r>
              <a:rPr lang="it-IT" b="1" dirty="0">
                <a:latin typeface="Rockwell" panose="02060603020205020403" pitchFamily="18" charset="0"/>
              </a:rPr>
              <a:t>New York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6EC3BDF-0865-413A-A6E9-6A64352D671D}"/>
              </a:ext>
            </a:extLst>
          </p:cNvPr>
          <p:cNvSpPr txBox="1"/>
          <p:nvPr/>
        </p:nvSpPr>
        <p:spPr>
          <a:xfrm>
            <a:off x="1091189" y="5194240"/>
            <a:ext cx="2043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ockwell" panose="02060603020205020403" pitchFamily="18" charset="0"/>
              </a:rPr>
              <a:t>San Paolo del Brasile</a:t>
            </a:r>
          </a:p>
          <a:p>
            <a:r>
              <a:rPr lang="it-IT" b="1" dirty="0">
                <a:latin typeface="Rockwell" panose="02060603020205020403" pitchFamily="18" charset="0"/>
              </a:rPr>
              <a:t>Montevideo</a:t>
            </a:r>
          </a:p>
          <a:p>
            <a:r>
              <a:rPr lang="it-IT" b="1" dirty="0">
                <a:latin typeface="Rockwell" panose="02060603020205020403" pitchFamily="18" charset="0"/>
              </a:rPr>
              <a:t>Buenos Aires</a:t>
            </a:r>
          </a:p>
          <a:p>
            <a:r>
              <a:rPr lang="it-IT" b="1" dirty="0">
                <a:latin typeface="Rockwell" panose="02060603020205020403" pitchFamily="18" charset="0"/>
              </a:rPr>
              <a:t>Mar del Plata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148CF64-71CA-4F1A-AC97-480E560B3837}"/>
              </a:ext>
            </a:extLst>
          </p:cNvPr>
          <p:cNvSpPr txBox="1"/>
          <p:nvPr/>
        </p:nvSpPr>
        <p:spPr>
          <a:xfrm>
            <a:off x="4474333" y="5424961"/>
            <a:ext cx="375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ockwell" panose="02060603020205020403" pitchFamily="18" charset="0"/>
              </a:rPr>
              <a:t>Algeri, Casablanca, Marrakech, Rabat, Dakar, Johannesburg, Libreville, Nairobi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29EA626-E19B-478A-85D2-164B9EB5BD7E}"/>
              </a:ext>
            </a:extLst>
          </p:cNvPr>
          <p:cNvSpPr txBox="1"/>
          <p:nvPr/>
        </p:nvSpPr>
        <p:spPr>
          <a:xfrm>
            <a:off x="8536518" y="5822443"/>
            <a:ext cx="168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ockwell" panose="02060603020205020403" pitchFamily="18" charset="0"/>
              </a:rPr>
              <a:t>Melbourne, Perth, Sidney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6924958-D3DA-489A-9BA7-58173C598470}"/>
              </a:ext>
            </a:extLst>
          </p:cNvPr>
          <p:cNvSpPr txBox="1"/>
          <p:nvPr/>
        </p:nvSpPr>
        <p:spPr>
          <a:xfrm>
            <a:off x="10033575" y="3519337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ockwell" panose="02060603020205020403" pitchFamily="18" charset="0"/>
              </a:rPr>
              <a:t>Pechino, Tokyo, Osaka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74F01DB-77F4-4239-A6E5-8EA3232498AA}"/>
              </a:ext>
            </a:extLst>
          </p:cNvPr>
          <p:cNvSpPr txBox="1"/>
          <p:nvPr/>
        </p:nvSpPr>
        <p:spPr>
          <a:xfrm>
            <a:off x="369441" y="217170"/>
            <a:ext cx="113508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M</a:t>
            </a:r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obilità italiana, Covid-19 e città del mondo</a:t>
            </a:r>
          </a:p>
        </p:txBody>
      </p:sp>
    </p:spTree>
    <p:extLst>
      <p:ext uri="{BB962C8B-B14F-4D97-AF65-F5344CB8AC3E}">
        <p14:creationId xmlns:p14="http://schemas.microsoft.com/office/powerpoint/2010/main" val="230615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pic>
        <p:nvPicPr>
          <p:cNvPr id="13" name="Elemento grafico 1">
            <a:extLst>
              <a:ext uri="{FF2B5EF4-FFF2-40B4-BE49-F238E27FC236}">
                <a16:creationId xmlns:a16="http://schemas.microsoft.com/office/drawing/2014/main" id="{DCBCA6C4-3AE3-40F5-A1BB-BF2BAA5F4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81" y="186432"/>
            <a:ext cx="11276451" cy="65817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D9EE29-1684-4DEA-AA7F-6F535380220F}"/>
              </a:ext>
            </a:extLst>
          </p:cNvPr>
          <p:cNvSpPr txBox="1"/>
          <p:nvPr/>
        </p:nvSpPr>
        <p:spPr>
          <a:xfrm>
            <a:off x="6343596" y="936876"/>
            <a:ext cx="519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Barcellona, </a:t>
            </a:r>
            <a:r>
              <a:rPr lang="pt-BR" b="1" dirty="0">
                <a:solidFill>
                  <a:srgbClr val="002060"/>
                </a:solidFill>
                <a:latin typeface="Rockwell" panose="02060603020205020403" pitchFamily="18" charset="0"/>
              </a:rPr>
              <a:t>Berlino, Bruxelles, Colonia, Dublino, Ginevra, </a:t>
            </a:r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Londra, Madrid, Manchester, Monaco di Baviera, Oslo, Parigi, Pechino, Vienna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960BC7-F590-4FAC-AA85-3E8F3CA1645F}"/>
              </a:ext>
            </a:extLst>
          </p:cNvPr>
          <p:cNvSpPr txBox="1"/>
          <p:nvPr/>
        </p:nvSpPr>
        <p:spPr>
          <a:xfrm>
            <a:off x="603270" y="2248456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Montreal, Toronto,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New York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65A7EF2-49C3-4742-A158-A28A18F3752B}"/>
              </a:ext>
            </a:extLst>
          </p:cNvPr>
          <p:cNvSpPr txBox="1"/>
          <p:nvPr/>
        </p:nvSpPr>
        <p:spPr>
          <a:xfrm>
            <a:off x="1561705" y="4605816"/>
            <a:ext cx="2043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San Paolo del Brasile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Montevideo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Buenos Aires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Mar del Plata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38725F-F262-476A-81AD-A09DDF86AD4D}"/>
              </a:ext>
            </a:extLst>
          </p:cNvPr>
          <p:cNvSpPr txBox="1"/>
          <p:nvPr/>
        </p:nvSpPr>
        <p:spPr>
          <a:xfrm>
            <a:off x="5157926" y="5139858"/>
            <a:ext cx="375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Algeri, Casablanca, Marrakech, Rabat, Dakar, Johannesburg, Libreville, Nairobi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2A96A5-66F8-4C02-86FC-BCCFF24CE43F}"/>
              </a:ext>
            </a:extLst>
          </p:cNvPr>
          <p:cNvSpPr txBox="1"/>
          <p:nvPr/>
        </p:nvSpPr>
        <p:spPr>
          <a:xfrm>
            <a:off x="9131322" y="5314856"/>
            <a:ext cx="168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Melbourne, Perth, Sidney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AA88445-7F13-4F98-93DB-41BF55E2D4DA}"/>
              </a:ext>
            </a:extLst>
          </p:cNvPr>
          <p:cNvSpPr txBox="1"/>
          <p:nvPr/>
        </p:nvSpPr>
        <p:spPr>
          <a:xfrm>
            <a:off x="9199070" y="2710121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Pechino, Tokyo, Osaka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1C67A-20C5-4372-84F0-536D85E2D717}"/>
              </a:ext>
            </a:extLst>
          </p:cNvPr>
          <p:cNvSpPr txBox="1"/>
          <p:nvPr/>
        </p:nvSpPr>
        <p:spPr>
          <a:xfrm>
            <a:off x="1446648" y="168814"/>
            <a:ext cx="94391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M</a:t>
            </a:r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obilità italiana, Covid-19 e città del mondo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CA401F5-ADF4-5D4D-9DED-5FFAE4C6A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28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28" y="39584"/>
            <a:ext cx="10127776" cy="659307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00244" y="6216355"/>
            <a:ext cx="4738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Claudio Cantelli, </a:t>
            </a:r>
            <a:r>
              <a:rPr lang="it-IT" sz="1600" b="1" i="1" dirty="0" err="1">
                <a:solidFill>
                  <a:srgbClr val="002060"/>
                </a:solidFill>
                <a:latin typeface="Rockwell" panose="02060603020205020403" pitchFamily="18" charset="0"/>
              </a:rPr>
              <a:t>Lockdown</a:t>
            </a:r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, disegno a matita su carta, 29.7x42cm, luglio 2020</a:t>
            </a:r>
            <a:r>
              <a:rPr lang="it-IT" sz="1600" dirty="0">
                <a:solidFill>
                  <a:srgbClr val="002060"/>
                </a:solidFill>
                <a:latin typeface="Rockwell" panose="02060603020205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96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pic>
        <p:nvPicPr>
          <p:cNvPr id="13" name="Elemento grafico 1">
            <a:extLst>
              <a:ext uri="{FF2B5EF4-FFF2-40B4-BE49-F238E27FC236}">
                <a16:creationId xmlns:a16="http://schemas.microsoft.com/office/drawing/2014/main" id="{DCBCA6C4-3AE3-40F5-A1BB-BF2BAA5F4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81" y="186432"/>
            <a:ext cx="11276451" cy="65817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D9EE29-1684-4DEA-AA7F-6F535380220F}"/>
              </a:ext>
            </a:extLst>
          </p:cNvPr>
          <p:cNvSpPr txBox="1"/>
          <p:nvPr/>
        </p:nvSpPr>
        <p:spPr>
          <a:xfrm>
            <a:off x="6343596" y="936876"/>
            <a:ext cx="519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Barcellona, </a:t>
            </a:r>
            <a:r>
              <a:rPr lang="pt-BR" b="1" dirty="0">
                <a:solidFill>
                  <a:srgbClr val="002060"/>
                </a:solidFill>
                <a:latin typeface="Rockwell" panose="02060603020205020403" pitchFamily="18" charset="0"/>
              </a:rPr>
              <a:t>Berlino, Bruxelles, Colonia, Dublino, Ginevra, </a:t>
            </a:r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Londra, Madrid, Manchester, Monaco di Baviera, Oslo, Parigi, Pechino, Vienna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960BC7-F590-4FAC-AA85-3E8F3CA1645F}"/>
              </a:ext>
            </a:extLst>
          </p:cNvPr>
          <p:cNvSpPr txBox="1"/>
          <p:nvPr/>
        </p:nvSpPr>
        <p:spPr>
          <a:xfrm>
            <a:off x="603270" y="2248456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Montreal, Toronto,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New York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65A7EF2-49C3-4742-A158-A28A18F3752B}"/>
              </a:ext>
            </a:extLst>
          </p:cNvPr>
          <p:cNvSpPr txBox="1"/>
          <p:nvPr/>
        </p:nvSpPr>
        <p:spPr>
          <a:xfrm>
            <a:off x="1561705" y="4605816"/>
            <a:ext cx="2043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San Paolo del Brasile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Montevideo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Buenos Aires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Mar del Plata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38725F-F262-476A-81AD-A09DDF86AD4D}"/>
              </a:ext>
            </a:extLst>
          </p:cNvPr>
          <p:cNvSpPr txBox="1"/>
          <p:nvPr/>
        </p:nvSpPr>
        <p:spPr>
          <a:xfrm>
            <a:off x="5157926" y="5139858"/>
            <a:ext cx="375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Algeri, Casablanca, Marrakech, Rabat, Dakar, Johannesburg, Libreville, Nairobi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2A96A5-66F8-4C02-86FC-BCCFF24CE43F}"/>
              </a:ext>
            </a:extLst>
          </p:cNvPr>
          <p:cNvSpPr txBox="1"/>
          <p:nvPr/>
        </p:nvSpPr>
        <p:spPr>
          <a:xfrm>
            <a:off x="9131322" y="5314856"/>
            <a:ext cx="168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Melbourne, Perth, Sidney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AA88445-7F13-4F98-93DB-41BF55E2D4DA}"/>
              </a:ext>
            </a:extLst>
          </p:cNvPr>
          <p:cNvSpPr txBox="1"/>
          <p:nvPr/>
        </p:nvSpPr>
        <p:spPr>
          <a:xfrm>
            <a:off x="9199070" y="2710121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Pechino, Tokyo, Osaka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1C67A-20C5-4372-84F0-536D85E2D717}"/>
              </a:ext>
            </a:extLst>
          </p:cNvPr>
          <p:cNvSpPr txBox="1"/>
          <p:nvPr/>
        </p:nvSpPr>
        <p:spPr>
          <a:xfrm>
            <a:off x="1446648" y="168814"/>
            <a:ext cx="94391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M</a:t>
            </a:r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obilità italiana, Covid-19 e città del mondo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CA401F5-ADF4-5D4D-9DED-5FFAE4C6A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28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95" y="35937"/>
            <a:ext cx="10487440" cy="642086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259550" y="6106108"/>
            <a:ext cx="57846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Claudia Coppa e Veronica Olivetto, </a:t>
            </a:r>
            <a:r>
              <a:rPr lang="it-IT" sz="16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I Can </a:t>
            </a:r>
            <a:r>
              <a:rPr lang="it-IT" sz="1600" b="1" i="1" dirty="0" err="1">
                <a:solidFill>
                  <a:srgbClr val="002060"/>
                </a:solidFill>
                <a:latin typeface="Rockwell" panose="02060603020205020403" pitchFamily="18" charset="0"/>
              </a:rPr>
              <a:t>Breathe</a:t>
            </a:r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, </a:t>
            </a:r>
          </a:p>
          <a:p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acrilico su tela, 60 cm x 90 cm, giugno 2020.</a:t>
            </a:r>
            <a:endParaRPr lang="it-IT" sz="1400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5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pic>
        <p:nvPicPr>
          <p:cNvPr id="13" name="Elemento grafico 1">
            <a:extLst>
              <a:ext uri="{FF2B5EF4-FFF2-40B4-BE49-F238E27FC236}">
                <a16:creationId xmlns:a16="http://schemas.microsoft.com/office/drawing/2014/main" id="{DCBCA6C4-3AE3-40F5-A1BB-BF2BAA5F4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81" y="186432"/>
            <a:ext cx="11276451" cy="65817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D9EE29-1684-4DEA-AA7F-6F535380220F}"/>
              </a:ext>
            </a:extLst>
          </p:cNvPr>
          <p:cNvSpPr txBox="1"/>
          <p:nvPr/>
        </p:nvSpPr>
        <p:spPr>
          <a:xfrm>
            <a:off x="6343596" y="936876"/>
            <a:ext cx="519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Barcellona, </a:t>
            </a:r>
            <a:r>
              <a:rPr lang="pt-BR" b="1" dirty="0">
                <a:solidFill>
                  <a:srgbClr val="002060"/>
                </a:solidFill>
                <a:latin typeface="Rockwell" panose="02060603020205020403" pitchFamily="18" charset="0"/>
              </a:rPr>
              <a:t>Berlino, Bruxelles, Colonia, Dublino, Ginevra, </a:t>
            </a:r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Londra, Madrid, Manchester, Monaco di Baviera, Oslo, Parigi, Pechino, Vienna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960BC7-F590-4FAC-AA85-3E8F3CA1645F}"/>
              </a:ext>
            </a:extLst>
          </p:cNvPr>
          <p:cNvSpPr txBox="1"/>
          <p:nvPr/>
        </p:nvSpPr>
        <p:spPr>
          <a:xfrm>
            <a:off x="603270" y="2248456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Montreal, Toronto,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New York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65A7EF2-49C3-4742-A158-A28A18F3752B}"/>
              </a:ext>
            </a:extLst>
          </p:cNvPr>
          <p:cNvSpPr txBox="1"/>
          <p:nvPr/>
        </p:nvSpPr>
        <p:spPr>
          <a:xfrm>
            <a:off x="1561705" y="4605816"/>
            <a:ext cx="2043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San Paolo del Brasile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Montevideo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Buenos Aires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Mar del Plata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A38725F-F262-476A-81AD-A09DDF86AD4D}"/>
              </a:ext>
            </a:extLst>
          </p:cNvPr>
          <p:cNvSpPr txBox="1"/>
          <p:nvPr/>
        </p:nvSpPr>
        <p:spPr>
          <a:xfrm>
            <a:off x="5157926" y="5139858"/>
            <a:ext cx="375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Algeri, Casablanca, Marrakech, Rabat, Dakar, Johannesburg, Libreville, Nairobi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2A96A5-66F8-4C02-86FC-BCCFF24CE43F}"/>
              </a:ext>
            </a:extLst>
          </p:cNvPr>
          <p:cNvSpPr txBox="1"/>
          <p:nvPr/>
        </p:nvSpPr>
        <p:spPr>
          <a:xfrm>
            <a:off x="9131322" y="5314856"/>
            <a:ext cx="168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Melbourne, Perth, Sidney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AA88445-7F13-4F98-93DB-41BF55E2D4DA}"/>
              </a:ext>
            </a:extLst>
          </p:cNvPr>
          <p:cNvSpPr txBox="1"/>
          <p:nvPr/>
        </p:nvSpPr>
        <p:spPr>
          <a:xfrm>
            <a:off x="9199070" y="2710121"/>
            <a:ext cx="16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Pechino, Tokyo, Osaka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951C67A-20C5-4372-84F0-536D85E2D717}"/>
              </a:ext>
            </a:extLst>
          </p:cNvPr>
          <p:cNvSpPr txBox="1"/>
          <p:nvPr/>
        </p:nvSpPr>
        <p:spPr>
          <a:xfrm>
            <a:off x="1446648" y="168814"/>
            <a:ext cx="94391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M</a:t>
            </a:r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obilità italiana, Covid-19 e città del mondo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CA401F5-ADF4-5D4D-9DED-5FFAE4C6A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28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70" y="118626"/>
            <a:ext cx="11117062" cy="6187893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6094476" y="6186798"/>
            <a:ext cx="588416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Claudia Diamante, </a:t>
            </a:r>
            <a:r>
              <a:rPr lang="it-IT" sz="1600" b="1" i="1" dirty="0" err="1">
                <a:solidFill>
                  <a:srgbClr val="002060"/>
                </a:solidFill>
                <a:latin typeface="Rockwell" panose="02060603020205020403" pitchFamily="18" charset="0"/>
              </a:rPr>
              <a:t>Nakedness</a:t>
            </a:r>
            <a:r>
              <a:rPr lang="it-IT" sz="16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 in the time of Covid-19</a:t>
            </a:r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, </a:t>
            </a:r>
          </a:p>
          <a:p>
            <a:r>
              <a:rPr lang="it-IT" sz="1600" b="1" dirty="0">
                <a:solidFill>
                  <a:srgbClr val="002060"/>
                </a:solidFill>
                <a:latin typeface="Rockwell" panose="02060603020205020403" pitchFamily="18" charset="0"/>
              </a:rPr>
              <a:t>olio su tela, 120 x 76 cm, marzo 2020</a:t>
            </a:r>
            <a:r>
              <a:rPr lang="it-IT" sz="1600" dirty="0">
                <a:solidFill>
                  <a:srgbClr val="002060"/>
                </a:solidFill>
                <a:latin typeface="Rockwell" panose="02060603020205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1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7047-2D5B-7D4D-A195-74B203558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506" y="1885578"/>
            <a:ext cx="4222831" cy="2846313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/>
              <a:t>Rapporto</a:t>
            </a:r>
            <a:r>
              <a:rPr lang="en-US" sz="5400" dirty="0"/>
              <a:t> </a:t>
            </a:r>
            <a:r>
              <a:rPr lang="en-US" sz="5400" dirty="0" err="1"/>
              <a:t>Italiani</a:t>
            </a:r>
            <a:r>
              <a:rPr lang="en-US" sz="5400" dirty="0"/>
              <a:t> </a:t>
            </a:r>
            <a:r>
              <a:rPr lang="en-US" sz="5400" dirty="0" err="1"/>
              <a:t>nel</a:t>
            </a:r>
            <a:r>
              <a:rPr lang="en-US" sz="5400" dirty="0"/>
              <a:t> Mondo 2021</a:t>
            </a:r>
            <a:br>
              <a:rPr lang="en-US" sz="4800" b="0" dirty="0">
                <a:solidFill>
                  <a:srgbClr val="FF0000"/>
                </a:solidFill>
              </a:rPr>
            </a:br>
            <a:r>
              <a:rPr lang="it-IT" sz="2400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Speciale Covid-19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B2C72-4F57-EC4C-8287-FDBAFBF0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06" y="5107940"/>
            <a:ext cx="4062413" cy="196240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b="1" kern="1400" spc="25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novembre</a:t>
            </a:r>
            <a:r>
              <a:rPr lang="en-US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kern="1400" spc="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93D20D-865E-FF48-BA32-C5A5440A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519" y="296171"/>
            <a:ext cx="2137071" cy="1075429"/>
          </a:xfrm>
          <a:prstGeom prst="rect">
            <a:avLst/>
          </a:prstGeom>
        </p:spPr>
      </p:pic>
      <p:pic>
        <p:nvPicPr>
          <p:cNvPr id="35" name="Picture 6" descr="A picture containing room, photo, different, toy&#10;&#10;Description automatically generated">
            <a:extLst>
              <a:ext uri="{FF2B5EF4-FFF2-40B4-BE49-F238E27FC236}">
                <a16:creationId xmlns:a16="http://schemas.microsoft.com/office/drawing/2014/main" id="{7B75B46D-F7CC-B946-B60F-80E49BAB9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r="15302" b="1"/>
          <a:stretch/>
        </p:blipFill>
        <p:spPr bwMode="auto">
          <a:xfrm>
            <a:off x="5457027" y="10"/>
            <a:ext cx="6734973" cy="6857990"/>
          </a:xfrm>
          <a:prstGeom prst="rect">
            <a:avLst/>
          </a:prstGeom>
          <a:pattFill prst="pct80">
            <a:fgClr>
              <a:srgbClr val="95E2CA"/>
            </a:fgClr>
            <a:bgClr>
              <a:schemeClr val="bg1"/>
            </a:bgClr>
          </a:pattFill>
          <a:effectLst>
            <a:glow>
              <a:schemeClr val="accent1"/>
            </a:glo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8FD67B9-19E4-3748-966F-4C89B01D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06" y="628650"/>
            <a:ext cx="1824573" cy="928688"/>
          </a:xfrm>
          <a:prstGeom prst="rect">
            <a:avLst/>
          </a:prstGeom>
        </p:spPr>
      </p:pic>
      <p:cxnSp>
        <p:nvCxnSpPr>
          <p:cNvPr id="44" name="Connettore 1 2">
            <a:extLst>
              <a:ext uri="{FF2B5EF4-FFF2-40B4-BE49-F238E27FC236}">
                <a16:creationId xmlns:a16="http://schemas.microsoft.com/office/drawing/2014/main" id="{19F2E3C1-0F27-194B-878F-BB51DCCF37CA}"/>
              </a:ext>
            </a:extLst>
          </p:cNvPr>
          <p:cNvCxnSpPr/>
          <p:nvPr/>
        </p:nvCxnSpPr>
        <p:spPr>
          <a:xfrm>
            <a:off x="763506" y="5083367"/>
            <a:ext cx="4387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 descr="&quot;&quot;">
            <a:extLst>
              <a:ext uri="{FF2B5EF4-FFF2-40B4-BE49-F238E27FC236}">
                <a16:creationId xmlns:a16="http://schemas.microsoft.com/office/drawing/2014/main" id="{340B9C7D-FD33-45C5-AC87-BF2B78AA17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Speak Pro" panose="020F0502020204030204"/>
            </a:endParaRPr>
          </a:p>
        </p:txBody>
      </p: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F28B23CC-7E6C-46C1-AF0B-60CC96D6175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805613" y="4294188"/>
            <a:ext cx="438785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itolo 8">
            <a:extLst>
              <a:ext uri="{FF2B5EF4-FFF2-40B4-BE49-F238E27FC236}">
                <a16:creationId xmlns:a16="http://schemas.microsoft.com/office/drawing/2014/main" id="{4D4F4808-114F-4448-81F3-88F78CF02F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20355" y="1607000"/>
            <a:ext cx="5162154" cy="2594289"/>
          </a:xfrm>
        </p:spPr>
        <p:txBody>
          <a:bodyPr>
            <a:normAutofit/>
          </a:bodyPr>
          <a:lstStyle/>
          <a:p>
            <a:r>
              <a:rPr lang="it-IT" altLang="it-IT" sz="4400" dirty="0"/>
              <a:t>1. DATI PRINCIPALI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0E555B-4FDB-9C41-B1F9-5BA115B7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78" y="0"/>
            <a:ext cx="6731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0EEBE-A83C-944E-A674-AAAB1CB1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355" y="378726"/>
            <a:ext cx="1824573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5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EB29EE-33D9-4D39-A237-B0AED19026E5}"/>
              </a:ext>
            </a:extLst>
          </p:cNvPr>
          <p:cNvSpPr txBox="1"/>
          <p:nvPr/>
        </p:nvSpPr>
        <p:spPr>
          <a:xfrm>
            <a:off x="53039" y="268438"/>
            <a:ext cx="12072653" cy="64109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C4DCF20-6CF1-421C-88C9-5F5542039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941852"/>
              </p:ext>
            </p:extLst>
          </p:nvPr>
        </p:nvGraphicFramePr>
        <p:xfrm>
          <a:off x="859602" y="1402985"/>
          <a:ext cx="5252621" cy="348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C1AF83-8672-4A6A-9F7B-71AD9D328A09}"/>
              </a:ext>
            </a:extLst>
          </p:cNvPr>
          <p:cNvSpPr txBox="1"/>
          <p:nvPr/>
        </p:nvSpPr>
        <p:spPr>
          <a:xfrm>
            <a:off x="1153155" y="5443788"/>
            <a:ext cx="313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5.652.08</a:t>
            </a:r>
            <a:r>
              <a:rPr lang="it-I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EB4319-F910-4077-A45E-8932F019E4BF}"/>
              </a:ext>
            </a:extLst>
          </p:cNvPr>
          <p:cNvSpPr txBox="1"/>
          <p:nvPr/>
        </p:nvSpPr>
        <p:spPr>
          <a:xfrm>
            <a:off x="8104818" y="5382232"/>
            <a:ext cx="313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59.257.566</a:t>
            </a: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D605E7-5CCB-4820-B217-B673BAA0D663}"/>
              </a:ext>
            </a:extLst>
          </p:cNvPr>
          <p:cNvSpPr txBox="1"/>
          <p:nvPr/>
        </p:nvSpPr>
        <p:spPr>
          <a:xfrm>
            <a:off x="5338527" y="5382232"/>
            <a:ext cx="1375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</a:rPr>
              <a:t>9,5</a:t>
            </a:r>
            <a:r>
              <a:rPr lang="it-IT" sz="3200" b="1" dirty="0">
                <a:solidFill>
                  <a:srgbClr val="CC0000"/>
                </a:solidFill>
              </a:rPr>
              <a:t>%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FC7E2ED-2F41-49CC-B39A-76D0431F6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659618"/>
              </p:ext>
            </p:extLst>
          </p:nvPr>
        </p:nvGraphicFramePr>
        <p:xfrm>
          <a:off x="6502400" y="1402985"/>
          <a:ext cx="5413210" cy="339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084E00-115D-416D-8495-2A50B05A2D36}"/>
              </a:ext>
            </a:extLst>
          </p:cNvPr>
          <p:cNvCxnSpPr>
            <a:cxnSpLocks/>
          </p:cNvCxnSpPr>
          <p:nvPr/>
        </p:nvCxnSpPr>
        <p:spPr>
          <a:xfrm>
            <a:off x="2138804" y="5092429"/>
            <a:ext cx="861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17AAC27-D535-4000-9149-7D86D2E874EB}"/>
              </a:ext>
            </a:extLst>
          </p:cNvPr>
          <p:cNvSpPr txBox="1"/>
          <p:nvPr/>
        </p:nvSpPr>
        <p:spPr>
          <a:xfrm>
            <a:off x="159798" y="462831"/>
            <a:ext cx="11965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L’ITALIA DENTRO E FUORI I CONFINI NAZIONALI</a:t>
            </a:r>
          </a:p>
        </p:txBody>
      </p:sp>
    </p:spTree>
    <p:extLst>
      <p:ext uri="{BB962C8B-B14F-4D97-AF65-F5344CB8AC3E}">
        <p14:creationId xmlns:p14="http://schemas.microsoft.com/office/powerpoint/2010/main" val="310410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EB29EE-33D9-4D39-A237-B0AED19026E5}"/>
              </a:ext>
            </a:extLst>
          </p:cNvPr>
          <p:cNvSpPr txBox="1"/>
          <p:nvPr/>
        </p:nvSpPr>
        <p:spPr>
          <a:xfrm>
            <a:off x="62612" y="337350"/>
            <a:ext cx="12074570" cy="6282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56EAE1E7-559C-4703-B31F-400402B0A587}"/>
              </a:ext>
            </a:extLst>
          </p:cNvPr>
          <p:cNvSpPr/>
          <p:nvPr/>
        </p:nvSpPr>
        <p:spPr>
          <a:xfrm>
            <a:off x="1801123" y="1574800"/>
            <a:ext cx="8064233" cy="2218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+82%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AA18E2-2538-4253-BF57-43E43ABF7C55}"/>
              </a:ext>
            </a:extLst>
          </p:cNvPr>
          <p:cNvSpPr txBox="1"/>
          <p:nvPr/>
        </p:nvSpPr>
        <p:spPr>
          <a:xfrm flipH="1">
            <a:off x="117430" y="1690992"/>
            <a:ext cx="1665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dal</a:t>
            </a:r>
            <a:r>
              <a:rPr lang="it-IT" sz="4000" dirty="0">
                <a:solidFill>
                  <a:srgbClr val="002060"/>
                </a:solidFill>
                <a:latin typeface="Rockwell" panose="02060603020205020403" pitchFamily="18" charset="0"/>
              </a:rPr>
              <a:t> </a:t>
            </a:r>
            <a:r>
              <a:rPr lang="it-IT" sz="4400" dirty="0">
                <a:solidFill>
                  <a:srgbClr val="002060"/>
                </a:solidFill>
                <a:latin typeface="Rockwell" panose="02060603020205020403" pitchFamily="18" charset="0"/>
              </a:rPr>
              <a:t>2006</a:t>
            </a:r>
            <a:endParaRPr lang="it-IT" sz="32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C1D3ADD-A7B1-42B3-99D1-29174497F5AA}"/>
              </a:ext>
            </a:extLst>
          </p:cNvPr>
          <p:cNvSpPr txBox="1"/>
          <p:nvPr/>
        </p:nvSpPr>
        <p:spPr>
          <a:xfrm flipH="1">
            <a:off x="10135091" y="1936948"/>
            <a:ext cx="20391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al</a:t>
            </a:r>
          </a:p>
          <a:p>
            <a:r>
              <a:rPr lang="it-IT" sz="4400" dirty="0">
                <a:solidFill>
                  <a:srgbClr val="002060"/>
                </a:solidFill>
                <a:latin typeface="Rockwell" panose="02060603020205020403" pitchFamily="18" charset="0"/>
              </a:rPr>
              <a:t>2021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C628288-B968-48C6-83C8-728F580F9A3C}"/>
              </a:ext>
            </a:extLst>
          </p:cNvPr>
          <p:cNvSpPr txBox="1"/>
          <p:nvPr/>
        </p:nvSpPr>
        <p:spPr>
          <a:xfrm>
            <a:off x="117430" y="4723579"/>
            <a:ext cx="158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+89% donne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B762DD5-3A25-44AE-8A3C-97C232B8185B}"/>
              </a:ext>
            </a:extLst>
          </p:cNvPr>
          <p:cNvSpPr txBox="1"/>
          <p:nvPr/>
        </p:nvSpPr>
        <p:spPr>
          <a:xfrm>
            <a:off x="2545632" y="4790969"/>
            <a:ext cx="186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+179% iscritti tra 18 e 40 anni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EC0FEFF-F4F1-4F5D-8694-4501020C1410}"/>
              </a:ext>
            </a:extLst>
          </p:cNvPr>
          <p:cNvSpPr txBox="1"/>
          <p:nvPr/>
        </p:nvSpPr>
        <p:spPr>
          <a:xfrm>
            <a:off x="8056606" y="5850082"/>
            <a:ext cx="271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+158% nati all’estero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8634F09-330A-4D1B-9C51-946FF67D7DB4}"/>
              </a:ext>
            </a:extLst>
          </p:cNvPr>
          <p:cNvSpPr txBox="1"/>
          <p:nvPr/>
        </p:nvSpPr>
        <p:spPr>
          <a:xfrm>
            <a:off x="3854377" y="5644649"/>
            <a:ext cx="23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+42,7% iscrizioni per  espatrio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811EA11-B392-4D1A-92BA-EBD11FDDA71B}"/>
              </a:ext>
            </a:extLst>
          </p:cNvPr>
          <p:cNvSpPr txBox="1"/>
          <p:nvPr/>
        </p:nvSpPr>
        <p:spPr>
          <a:xfrm>
            <a:off x="9936017" y="4790969"/>
            <a:ext cx="187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+128% acquisizione di cittadinanza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505BF55-ACE5-4507-A92E-8608ACA804A4}"/>
              </a:ext>
            </a:extLst>
          </p:cNvPr>
          <p:cNvSpPr txBox="1"/>
          <p:nvPr/>
        </p:nvSpPr>
        <p:spPr>
          <a:xfrm>
            <a:off x="5505236" y="4723579"/>
            <a:ext cx="330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+127% iscrizioni +10 anni;</a:t>
            </a:r>
          </a:p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 +24% iscrizioni &lt;5 anni 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4F74491-9264-4D38-80DC-C732B62C6244}"/>
              </a:ext>
            </a:extLst>
          </p:cNvPr>
          <p:cNvCxnSpPr>
            <a:cxnSpLocks/>
          </p:cNvCxnSpPr>
          <p:nvPr/>
        </p:nvCxnSpPr>
        <p:spPr>
          <a:xfrm>
            <a:off x="3478567" y="3519802"/>
            <a:ext cx="0" cy="12335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B1F87DE-026A-4A60-956A-745C9F11554E}"/>
              </a:ext>
            </a:extLst>
          </p:cNvPr>
          <p:cNvSpPr txBox="1"/>
          <p:nvPr/>
        </p:nvSpPr>
        <p:spPr>
          <a:xfrm>
            <a:off x="891185" y="5803588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Rockwell" panose="02060603020205020403" pitchFamily="18" charset="0"/>
              </a:rPr>
              <a:t>+76,8% minori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B063EB5-9D68-4181-B35F-E33F2AF71D5B}"/>
              </a:ext>
            </a:extLst>
          </p:cNvPr>
          <p:cNvSpPr txBox="1"/>
          <p:nvPr/>
        </p:nvSpPr>
        <p:spPr>
          <a:xfrm>
            <a:off x="754738" y="480178"/>
            <a:ext cx="10646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LA PRESENZA STRUTTURALE ITALIANA ALL’ESTERO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4F74491-9264-4D38-80DC-C732B62C6244}"/>
              </a:ext>
            </a:extLst>
          </p:cNvPr>
          <p:cNvCxnSpPr>
            <a:cxnSpLocks/>
          </p:cNvCxnSpPr>
          <p:nvPr/>
        </p:nvCxnSpPr>
        <p:spPr>
          <a:xfrm>
            <a:off x="863057" y="3453874"/>
            <a:ext cx="0" cy="12335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4F74491-9264-4D38-80DC-C732B62C6244}"/>
              </a:ext>
            </a:extLst>
          </p:cNvPr>
          <p:cNvCxnSpPr>
            <a:cxnSpLocks/>
          </p:cNvCxnSpPr>
          <p:nvPr/>
        </p:nvCxnSpPr>
        <p:spPr>
          <a:xfrm>
            <a:off x="7012599" y="3490790"/>
            <a:ext cx="0" cy="12335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4F74491-9264-4D38-80DC-C732B62C6244}"/>
              </a:ext>
            </a:extLst>
          </p:cNvPr>
          <p:cNvCxnSpPr>
            <a:cxnSpLocks/>
          </p:cNvCxnSpPr>
          <p:nvPr/>
        </p:nvCxnSpPr>
        <p:spPr>
          <a:xfrm>
            <a:off x="10818481" y="3519802"/>
            <a:ext cx="0" cy="123351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3E4A5EC-9A9B-4085-9953-E26B960E7C6D}"/>
              </a:ext>
            </a:extLst>
          </p:cNvPr>
          <p:cNvCxnSpPr>
            <a:cxnSpLocks/>
          </p:cNvCxnSpPr>
          <p:nvPr/>
        </p:nvCxnSpPr>
        <p:spPr>
          <a:xfrm>
            <a:off x="9400871" y="3531364"/>
            <a:ext cx="0" cy="22078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33E4A5EC-9A9B-4085-9953-E26B960E7C6D}"/>
              </a:ext>
            </a:extLst>
          </p:cNvPr>
          <p:cNvCxnSpPr>
            <a:cxnSpLocks/>
          </p:cNvCxnSpPr>
          <p:nvPr/>
        </p:nvCxnSpPr>
        <p:spPr>
          <a:xfrm>
            <a:off x="5001866" y="3478805"/>
            <a:ext cx="0" cy="22078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3E4A5EC-9A9B-4085-9953-E26B960E7C6D}"/>
              </a:ext>
            </a:extLst>
          </p:cNvPr>
          <p:cNvCxnSpPr>
            <a:cxnSpLocks/>
          </p:cNvCxnSpPr>
          <p:nvPr/>
        </p:nvCxnSpPr>
        <p:spPr>
          <a:xfrm>
            <a:off x="1966223" y="3506428"/>
            <a:ext cx="0" cy="22078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2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19D2D9-A3B8-4A37-BA40-4D3B02E74598}"/>
              </a:ext>
            </a:extLst>
          </p:cNvPr>
          <p:cNvSpPr txBox="1"/>
          <p:nvPr/>
        </p:nvSpPr>
        <p:spPr>
          <a:xfrm>
            <a:off x="399362" y="886565"/>
            <a:ext cx="10750858" cy="514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084E00-115D-416D-8495-2A50B05A2D36}"/>
              </a:ext>
            </a:extLst>
          </p:cNvPr>
          <p:cNvCxnSpPr>
            <a:cxnSpLocks/>
          </p:cNvCxnSpPr>
          <p:nvPr/>
        </p:nvCxnSpPr>
        <p:spPr>
          <a:xfrm>
            <a:off x="1429305" y="4668453"/>
            <a:ext cx="861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A7E8E5-11D2-4C81-9281-5477CFE52B3B}"/>
              </a:ext>
            </a:extLst>
          </p:cNvPr>
          <p:cNvSpPr txBox="1"/>
          <p:nvPr/>
        </p:nvSpPr>
        <p:spPr>
          <a:xfrm>
            <a:off x="116378" y="372900"/>
            <a:ext cx="11995266" cy="616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94321"/>
              </p:ext>
            </p:extLst>
          </p:nvPr>
        </p:nvGraphicFramePr>
        <p:xfrm>
          <a:off x="1080311" y="1502659"/>
          <a:ext cx="9900540" cy="468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D5DAE9-8567-41AE-82D5-7E80D65FF1B7}"/>
              </a:ext>
            </a:extLst>
          </p:cNvPr>
          <p:cNvSpPr txBox="1"/>
          <p:nvPr/>
        </p:nvSpPr>
        <p:spPr>
          <a:xfrm>
            <a:off x="2116551" y="613739"/>
            <a:ext cx="8020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PARTENZE PER ESPATRIO NELL’ANNO</a:t>
            </a:r>
          </a:p>
        </p:txBody>
      </p:sp>
    </p:spTree>
    <p:extLst>
      <p:ext uri="{BB962C8B-B14F-4D97-AF65-F5344CB8AC3E}">
        <p14:creationId xmlns:p14="http://schemas.microsoft.com/office/powerpoint/2010/main" val="382192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19D2D9-A3B8-4A37-BA40-4D3B02E74598}"/>
              </a:ext>
            </a:extLst>
          </p:cNvPr>
          <p:cNvSpPr txBox="1"/>
          <p:nvPr/>
        </p:nvSpPr>
        <p:spPr>
          <a:xfrm>
            <a:off x="617072" y="1028963"/>
            <a:ext cx="10750858" cy="514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084E00-115D-416D-8495-2A50B05A2D36}"/>
              </a:ext>
            </a:extLst>
          </p:cNvPr>
          <p:cNvCxnSpPr>
            <a:cxnSpLocks/>
          </p:cNvCxnSpPr>
          <p:nvPr/>
        </p:nvCxnSpPr>
        <p:spPr>
          <a:xfrm>
            <a:off x="1647015" y="4926963"/>
            <a:ext cx="861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A7E8E5-11D2-4C81-9281-5477CFE52B3B}"/>
              </a:ext>
            </a:extLst>
          </p:cNvPr>
          <p:cNvSpPr txBox="1"/>
          <p:nvPr/>
        </p:nvSpPr>
        <p:spPr>
          <a:xfrm>
            <a:off x="340821" y="352677"/>
            <a:ext cx="11529753" cy="616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D5DAE9-8567-41AE-82D5-7E80D65FF1B7}"/>
              </a:ext>
            </a:extLst>
          </p:cNvPr>
          <p:cNvSpPr txBox="1"/>
          <p:nvPr/>
        </p:nvSpPr>
        <p:spPr>
          <a:xfrm>
            <a:off x="2544361" y="493365"/>
            <a:ext cx="6816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NELL’ULTIMO ANNO …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2DC2FDD-5DEC-4604-864F-B138662A312F}"/>
              </a:ext>
            </a:extLst>
          </p:cNvPr>
          <p:cNvSpPr txBox="1"/>
          <p:nvPr/>
        </p:nvSpPr>
        <p:spPr>
          <a:xfrm>
            <a:off x="998158" y="2329616"/>
            <a:ext cx="5562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Rockwell" panose="02060603020205020403" pitchFamily="18" charset="0"/>
              </a:rPr>
              <a:t>&gt; Giovani 18-34 anni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Rockwell" panose="02060603020205020403" pitchFamily="18" charset="0"/>
              </a:rPr>
              <a:t>&lt; Anziani e minori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Rockwell" panose="02060603020205020403" pitchFamily="18" charset="0"/>
              </a:rPr>
              <a:t>Maschi (54,4%)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Rockwell" panose="02060603020205020403" pitchFamily="18" charset="0"/>
              </a:rPr>
              <a:t>Celibi nubili (66,5%)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Rockwell" panose="02060603020205020403" pitchFamily="18" charset="0"/>
              </a:rPr>
              <a:t>Oltre il 78% in Europa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latin typeface="Rockwell" panose="02060603020205020403" pitchFamily="18" charset="0"/>
              </a:rPr>
              <a:t>Da tutte le province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DB59583-DE9C-44E2-8C69-5EF781544E23}"/>
              </a:ext>
            </a:extLst>
          </p:cNvPr>
          <p:cNvSpPr txBox="1"/>
          <p:nvPr/>
        </p:nvSpPr>
        <p:spPr>
          <a:xfrm>
            <a:off x="998158" y="1240805"/>
            <a:ext cx="1009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Rockwell" panose="02060603020205020403" pitchFamily="18" charset="0"/>
              </a:rPr>
              <a:t>+109 mila partenze per espatrio</a:t>
            </a:r>
          </a:p>
          <a:p>
            <a:r>
              <a:rPr lang="it-IT" sz="2800" b="1" dirty="0">
                <a:solidFill>
                  <a:srgbClr val="C00000"/>
                </a:solidFill>
                <a:latin typeface="Rockwell" panose="02060603020205020403" pitchFamily="18" charset="0"/>
              </a:rPr>
              <a:t>(-16,3% in un anno)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5116CDE-5E2A-4047-A63D-DD94DC8A75BC}"/>
              </a:ext>
            </a:extLst>
          </p:cNvPr>
          <p:cNvSpPr txBox="1"/>
          <p:nvPr/>
        </p:nvSpPr>
        <p:spPr>
          <a:xfrm>
            <a:off x="6578205" y="3865134"/>
            <a:ext cx="4789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Strategie di </a:t>
            </a:r>
          </a:p>
          <a:p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contenimento </a:t>
            </a:r>
          </a:p>
          <a:p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dei rischi</a:t>
            </a:r>
          </a:p>
        </p:txBody>
      </p:sp>
    </p:spTree>
    <p:extLst>
      <p:ext uri="{BB962C8B-B14F-4D97-AF65-F5344CB8AC3E}">
        <p14:creationId xmlns:p14="http://schemas.microsoft.com/office/powerpoint/2010/main" val="45547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19D2D9-A3B8-4A37-BA40-4D3B02E74598}"/>
              </a:ext>
            </a:extLst>
          </p:cNvPr>
          <p:cNvSpPr txBox="1"/>
          <p:nvPr/>
        </p:nvSpPr>
        <p:spPr>
          <a:xfrm>
            <a:off x="399362" y="985421"/>
            <a:ext cx="10750858" cy="514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084E00-115D-416D-8495-2A50B05A2D36}"/>
              </a:ext>
            </a:extLst>
          </p:cNvPr>
          <p:cNvCxnSpPr>
            <a:cxnSpLocks/>
          </p:cNvCxnSpPr>
          <p:nvPr/>
        </p:nvCxnSpPr>
        <p:spPr>
          <a:xfrm>
            <a:off x="1429305" y="4767309"/>
            <a:ext cx="861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A7E8E5-11D2-4C81-9281-5477CFE52B3B}"/>
              </a:ext>
            </a:extLst>
          </p:cNvPr>
          <p:cNvSpPr txBox="1"/>
          <p:nvPr/>
        </p:nvSpPr>
        <p:spPr>
          <a:xfrm>
            <a:off x="399362" y="121920"/>
            <a:ext cx="11346522" cy="6555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D5DAE9-8567-41AE-82D5-7E80D65FF1B7}"/>
              </a:ext>
            </a:extLst>
          </p:cNvPr>
          <p:cNvSpPr txBox="1"/>
          <p:nvPr/>
        </p:nvSpPr>
        <p:spPr>
          <a:xfrm>
            <a:off x="1662835" y="448239"/>
            <a:ext cx="9202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Il REGNO UNITO TRA BREXIT E PANDEMIA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8B6B03-2678-4C91-9398-9FF01FB000F4}"/>
              </a:ext>
            </a:extLst>
          </p:cNvPr>
          <p:cNvSpPr txBox="1"/>
          <p:nvPr/>
        </p:nvSpPr>
        <p:spPr>
          <a:xfrm>
            <a:off x="399362" y="1522862"/>
            <a:ext cx="114263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1" i="0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L’unico Paese con saldo positivo, rispetto all’anno precedente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000" b="1" i="0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+33,5% nell’ultimo anno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i="0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Oltre 33 mila iscrizioni: il 45,8% (18 e i 34 anni), il 22,0% (35 e i 44 </a:t>
            </a:r>
            <a:r>
              <a:rPr lang="it-IT" sz="2000" b="1" dirty="0">
                <a:solidFill>
                  <a:srgbClr val="002060"/>
                </a:solidFill>
                <a:latin typeface="Rockwell" panose="02060603020205020403" pitchFamily="18" charset="0"/>
              </a:rPr>
              <a:t>anni), il 24,5% minori </a:t>
            </a:r>
            <a:endParaRPr lang="it-IT" sz="2000" b="1" i="0" u="none" strike="noStrike" baseline="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algn="l"/>
            <a:endParaRPr lang="it-IT" dirty="0">
              <a:solidFill>
                <a:srgbClr val="002060"/>
              </a:solidFill>
              <a:latin typeface="GaramondBE-Regular"/>
            </a:endParaRPr>
          </a:p>
          <a:p>
            <a:pPr algn="ctr"/>
            <a:endParaRPr lang="it-IT" sz="2000" b="1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Rockwell" panose="02060603020205020403" pitchFamily="18" charset="0"/>
              </a:rPr>
              <a:t>G</a:t>
            </a:r>
            <a:r>
              <a:rPr lang="it-IT" sz="2000" b="1" i="0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iovani e giovani adulti, nuclei familiari con minori </a:t>
            </a:r>
          </a:p>
          <a:p>
            <a:pPr algn="ctr"/>
            <a:r>
              <a:rPr lang="it-IT" sz="2000" b="1" i="0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che la Brexit ha obbligato a far emergere</a:t>
            </a:r>
          </a:p>
          <a:p>
            <a:pPr algn="ctr"/>
            <a:r>
              <a:rPr lang="it-IT" sz="2000" b="1" i="0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 attraverso la procedura di richiesta del </a:t>
            </a:r>
            <a:r>
              <a:rPr lang="it-IT" sz="2000" b="1" i="1" u="none" strike="noStrike" baseline="0" dirty="0" err="1">
                <a:solidFill>
                  <a:srgbClr val="002060"/>
                </a:solidFill>
                <a:latin typeface="Rockwell" panose="02060603020205020403" pitchFamily="18" charset="0"/>
              </a:rPr>
              <a:t>settled</a:t>
            </a:r>
            <a:r>
              <a:rPr lang="it-IT" sz="2000" b="1" i="1" u="none" strike="noStrike" baseline="0" dirty="0">
                <a:solidFill>
                  <a:srgbClr val="002060"/>
                </a:solidFill>
                <a:latin typeface="Rockwell" panose="02060603020205020403" pitchFamily="18" charset="0"/>
              </a:rPr>
              <a:t> status</a:t>
            </a:r>
            <a:endParaRPr lang="it-IT" sz="2000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87AB64-4A4E-4D96-8710-AAB82E34561A}"/>
              </a:ext>
            </a:extLst>
          </p:cNvPr>
          <p:cNvSpPr txBox="1"/>
          <p:nvPr/>
        </p:nvSpPr>
        <p:spPr>
          <a:xfrm>
            <a:off x="1973390" y="5003665"/>
            <a:ext cx="8611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Il «Paese paradosso» che ci svela il futuro della mobilità italiana</a:t>
            </a:r>
          </a:p>
        </p:txBody>
      </p:sp>
    </p:spTree>
    <p:extLst>
      <p:ext uri="{BB962C8B-B14F-4D97-AF65-F5344CB8AC3E}">
        <p14:creationId xmlns:p14="http://schemas.microsoft.com/office/powerpoint/2010/main" val="41683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 descr="&quot;&quot;">
            <a:extLst>
              <a:ext uri="{FF2B5EF4-FFF2-40B4-BE49-F238E27FC236}">
                <a16:creationId xmlns:a16="http://schemas.microsoft.com/office/drawing/2014/main" id="{340B9C7D-FD33-45C5-AC87-BF2B78AA17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Speak Pro" panose="020F0502020204030204"/>
            </a:endParaRPr>
          </a:p>
        </p:txBody>
      </p:sp>
      <p:cxnSp>
        <p:nvCxnSpPr>
          <p:cNvPr id="26" name="Straight Connector 25" descr="&quot;&quot;">
            <a:extLst>
              <a:ext uri="{FF2B5EF4-FFF2-40B4-BE49-F238E27FC236}">
                <a16:creationId xmlns:a16="http://schemas.microsoft.com/office/drawing/2014/main" id="{F28B23CC-7E6C-46C1-AF0B-60CC96D6175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805613" y="4294188"/>
            <a:ext cx="438785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itolo 8">
            <a:extLst>
              <a:ext uri="{FF2B5EF4-FFF2-40B4-BE49-F238E27FC236}">
                <a16:creationId xmlns:a16="http://schemas.microsoft.com/office/drawing/2014/main" id="{4D4F4808-114F-4448-81F3-88F78CF02F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20355" y="1607000"/>
            <a:ext cx="5162154" cy="2594289"/>
          </a:xfrm>
        </p:spPr>
        <p:txBody>
          <a:bodyPr>
            <a:normAutofit/>
          </a:bodyPr>
          <a:lstStyle/>
          <a:p>
            <a:r>
              <a:rPr lang="it-IT" altLang="it-IT" sz="4400" dirty="0"/>
              <a:t>2. ARGOMENTI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0E555B-4FDB-9C41-B1F9-5BA115B7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78" y="0"/>
            <a:ext cx="6731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0EEBE-A83C-944E-A674-AAAB1CB1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355" y="378726"/>
            <a:ext cx="1824573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19D2D9-A3B8-4A37-BA40-4D3B02E74598}"/>
              </a:ext>
            </a:extLst>
          </p:cNvPr>
          <p:cNvSpPr txBox="1"/>
          <p:nvPr/>
        </p:nvSpPr>
        <p:spPr>
          <a:xfrm>
            <a:off x="399362" y="985421"/>
            <a:ext cx="10750858" cy="5140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0DDA4-6188-4950-A676-100297A94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47" y="0"/>
            <a:ext cx="12188952" cy="6858000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B328E-39F8-A145-945B-C12FA0688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50000"/>
          </a:blip>
          <a:srcRect t="21869" b="22852"/>
          <a:stretch/>
        </p:blipFill>
        <p:spPr>
          <a:xfrm>
            <a:off x="17747" y="0"/>
            <a:ext cx="12188952" cy="685799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084E00-115D-416D-8495-2A50B05A2D36}"/>
              </a:ext>
            </a:extLst>
          </p:cNvPr>
          <p:cNvCxnSpPr>
            <a:cxnSpLocks/>
          </p:cNvCxnSpPr>
          <p:nvPr/>
        </p:nvCxnSpPr>
        <p:spPr>
          <a:xfrm>
            <a:off x="1429305" y="4767309"/>
            <a:ext cx="8611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A7E8E5-11D2-4C81-9281-5477CFE52B3B}"/>
              </a:ext>
            </a:extLst>
          </p:cNvPr>
          <p:cNvSpPr txBox="1"/>
          <p:nvPr/>
        </p:nvSpPr>
        <p:spPr>
          <a:xfrm>
            <a:off x="399361" y="151379"/>
            <a:ext cx="11296645" cy="6555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D5DAE9-8567-41AE-82D5-7E80D65FF1B7}"/>
              </a:ext>
            </a:extLst>
          </p:cNvPr>
          <p:cNvSpPr txBox="1"/>
          <p:nvPr/>
        </p:nvSpPr>
        <p:spPr>
          <a:xfrm>
            <a:off x="2627790" y="525011"/>
            <a:ext cx="6769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cs typeface="Angsana New" panose="02020603050405020304" pitchFamily="18" charset="-34"/>
              </a:rPr>
              <a:t>TEMI PRINCIPALI DEL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8B6B03-2678-4C91-9398-9FF01FB000F4}"/>
              </a:ext>
            </a:extLst>
          </p:cNvPr>
          <p:cNvSpPr txBox="1"/>
          <p:nvPr/>
        </p:nvSpPr>
        <p:spPr>
          <a:xfrm>
            <a:off x="469390" y="1798303"/>
            <a:ext cx="196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RIENTRI</a:t>
            </a:r>
            <a:r>
              <a:rPr lang="it-IT" sz="3200" dirty="0">
                <a:latin typeface="GaramondBE-Medium"/>
              </a:rPr>
              <a:t> </a:t>
            </a:r>
            <a:endParaRPr lang="it-IT" sz="3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9061BF-627C-48F9-98F1-6767B29060D0}"/>
              </a:ext>
            </a:extLst>
          </p:cNvPr>
          <p:cNvSpPr txBox="1"/>
          <p:nvPr/>
        </p:nvSpPr>
        <p:spPr>
          <a:xfrm>
            <a:off x="3649075" y="2139375"/>
            <a:ext cx="196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LAVORO</a:t>
            </a:r>
            <a:r>
              <a:rPr lang="it-IT" sz="3200" dirty="0">
                <a:latin typeface="GaramondBE-Medium"/>
              </a:rPr>
              <a:t> </a:t>
            </a:r>
            <a:endParaRPr lang="it-IT" sz="3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DB2BCD-7403-49E8-92D7-0C5D0A67C101}"/>
              </a:ext>
            </a:extLst>
          </p:cNvPr>
          <p:cNvSpPr txBox="1"/>
          <p:nvPr/>
        </p:nvSpPr>
        <p:spPr>
          <a:xfrm>
            <a:off x="6576743" y="2717657"/>
            <a:ext cx="196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STUDIO</a:t>
            </a:r>
            <a:r>
              <a:rPr lang="it-IT" sz="3200" dirty="0">
                <a:latin typeface="GaramondBE-Medium"/>
              </a:rPr>
              <a:t> </a:t>
            </a:r>
            <a:endParaRPr lang="it-IT" sz="3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7BA14A-0F9B-4D94-889E-36DF793D7510}"/>
              </a:ext>
            </a:extLst>
          </p:cNvPr>
          <p:cNvSpPr txBox="1"/>
          <p:nvPr/>
        </p:nvSpPr>
        <p:spPr>
          <a:xfrm>
            <a:off x="562426" y="3779310"/>
            <a:ext cx="206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FAMIGLIE</a:t>
            </a:r>
            <a:r>
              <a:rPr lang="it-IT" sz="3200" dirty="0">
                <a:latin typeface="GaramondBE-Medium"/>
              </a:rPr>
              <a:t> </a:t>
            </a:r>
            <a:endParaRPr lang="it-IT" sz="3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F864CE-BC4F-4AB3-A5F9-B9C4D33AAF08}"/>
              </a:ext>
            </a:extLst>
          </p:cNvPr>
          <p:cNvSpPr txBox="1"/>
          <p:nvPr/>
        </p:nvSpPr>
        <p:spPr>
          <a:xfrm>
            <a:off x="3114262" y="3182496"/>
            <a:ext cx="3035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DISAGIO PISCOLOGICO</a:t>
            </a:r>
            <a:r>
              <a:rPr lang="it-IT" sz="3200" dirty="0">
                <a:latin typeface="GaramondBE-Medium"/>
              </a:rPr>
              <a:t> </a:t>
            </a:r>
            <a:endParaRPr lang="it-IT" sz="32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30A2EC-0277-49B5-97EC-6467DEA2D3CD}"/>
              </a:ext>
            </a:extLst>
          </p:cNvPr>
          <p:cNvSpPr txBox="1"/>
          <p:nvPr/>
        </p:nvSpPr>
        <p:spPr>
          <a:xfrm>
            <a:off x="8993522" y="4817774"/>
            <a:ext cx="260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DESIDERIO DEL SACRO</a:t>
            </a:r>
            <a:endParaRPr lang="it-IT" sz="32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7A3798B-6999-4A8E-82A3-25DC99A32579}"/>
              </a:ext>
            </a:extLst>
          </p:cNvPr>
          <p:cNvSpPr txBox="1"/>
          <p:nvPr/>
        </p:nvSpPr>
        <p:spPr>
          <a:xfrm>
            <a:off x="5699683" y="4429631"/>
            <a:ext cx="2840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Rockwell" panose="02060603020205020403" pitchFamily="18" charset="0"/>
              </a:rPr>
              <a:t>LINGUAGGIO</a:t>
            </a:r>
            <a:r>
              <a:rPr lang="it-IT" sz="3200" dirty="0">
                <a:latin typeface="GaramondBE-Medium"/>
              </a:rPr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789344382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723</Words>
  <Application>Microsoft Office PowerPoint</Application>
  <PresentationFormat>Widescreen</PresentationFormat>
  <Paragraphs>123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Aharoni</vt:lpstr>
      <vt:lpstr>Arial</vt:lpstr>
      <vt:lpstr>Avenir Next LT Pro</vt:lpstr>
      <vt:lpstr>Calibri</vt:lpstr>
      <vt:lpstr>GaramondBE-Medium</vt:lpstr>
      <vt:lpstr>GaramondBE-Regular</vt:lpstr>
      <vt:lpstr>Rockwell</vt:lpstr>
      <vt:lpstr>Speak Pro</vt:lpstr>
      <vt:lpstr>FadeVTI</vt:lpstr>
      <vt:lpstr>Rapporto Italiani nel Mondo 2021 Speciale Covid-19</vt:lpstr>
      <vt:lpstr>1. DATI PRINCIPALI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ARGOMENTI</vt:lpstr>
      <vt:lpstr>Presentazione standard di PowerPoint</vt:lpstr>
      <vt:lpstr>2. LO SPECIALE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Rapporto Italiani nel Mondo 2021 Speciale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Italiani nel Mondo 2021 Speciale Covid-19</dc:title>
  <dc:creator>Mirko N.</dc:creator>
  <cp:lastModifiedBy>Paolo Anastasio</cp:lastModifiedBy>
  <cp:revision>33</cp:revision>
  <dcterms:created xsi:type="dcterms:W3CDTF">2021-11-01T01:08:18Z</dcterms:created>
  <dcterms:modified xsi:type="dcterms:W3CDTF">2021-11-10T08:25:24Z</dcterms:modified>
</cp:coreProperties>
</file>