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1" r:id="rId2"/>
    <p:sldId id="287" r:id="rId3"/>
    <p:sldId id="1465" r:id="rId4"/>
    <p:sldId id="3025" r:id="rId5"/>
    <p:sldId id="3026" r:id="rId6"/>
    <p:sldId id="3030" r:id="rId7"/>
    <p:sldId id="3027" r:id="rId8"/>
    <p:sldId id="3031" r:id="rId9"/>
    <p:sldId id="3032" r:id="rId10"/>
    <p:sldId id="3033" r:id="rId11"/>
    <p:sldId id="3034" r:id="rId12"/>
    <p:sldId id="3035" r:id="rId13"/>
    <p:sldId id="1347" r:id="rId14"/>
    <p:sldId id="3039" r:id="rId15"/>
    <p:sldId id="3028" r:id="rId16"/>
    <p:sldId id="3029" r:id="rId17"/>
    <p:sldId id="3038" r:id="rId18"/>
    <p:sldId id="3036" r:id="rId19"/>
    <p:sldId id="3037" r:id="rId20"/>
    <p:sldId id="393" r:id="rId21"/>
  </p:sldIdLst>
  <p:sldSz cx="12192000" cy="6858000"/>
  <p:notesSz cx="6797675" cy="9926638"/>
  <p:defaultTextStyle>
    <a:defPPr>
      <a:defRPr lang="it-IT"/>
    </a:defPPr>
    <a:lvl1pPr marL="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34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Valentini" initials="FV" lastIdx="1" clrIdx="0">
    <p:extLst>
      <p:ext uri="{19B8F6BF-5375-455C-9EA6-DF929625EA0E}">
        <p15:presenceInfo xmlns:p15="http://schemas.microsoft.com/office/powerpoint/2012/main" userId="S-1-5-21-3201559737-1038441646-1020021748-2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3E699D"/>
    <a:srgbClr val="FF9999"/>
    <a:srgbClr val="9999FF"/>
    <a:srgbClr val="FFCCFF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2" autoAdjust="0"/>
    <p:restoredTop sz="96101" autoAdjust="0"/>
  </p:normalViewPr>
  <p:slideViewPr>
    <p:cSldViewPr>
      <p:cViewPr varScale="1">
        <p:scale>
          <a:sx n="74" d="100"/>
          <a:sy n="74" d="100"/>
        </p:scale>
        <p:origin x="78" y="708"/>
      </p:cViewPr>
      <p:guideLst>
        <p:guide orient="horz" pos="2160"/>
        <p:guide pos="4734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082"/>
    </p:cViewPr>
  </p:sorterViewPr>
  <p:notesViewPr>
    <p:cSldViewPr>
      <p:cViewPr>
        <p:scale>
          <a:sx n="100" d="100"/>
          <a:sy n="100" d="100"/>
        </p:scale>
        <p:origin x="1566" y="-51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79870785382601E-2"/>
          <c:y val="0.1696131876754233"/>
          <c:w val="0.67812499999999998"/>
          <c:h val="0.70659352198612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Foglio1!$B$2:$B$4</c:f>
              <c:numCache>
                <c:formatCode>_-* #,##0_-;\-* #,##0_-;_-* "-"??_-;_-@_-</c:formatCode>
                <c:ptCount val="3"/>
                <c:pt idx="0">
                  <c:v>5443</c:v>
                </c:pt>
                <c:pt idx="1">
                  <c:v>6745</c:v>
                </c:pt>
                <c:pt idx="2">
                  <c:v>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5-4495-A39A-645971A29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793920"/>
        <c:axId val="307795456"/>
      </c:barChart>
      <c:catAx>
        <c:axId val="3077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795456"/>
        <c:crosses val="autoZero"/>
        <c:auto val="1"/>
        <c:lblAlgn val="ctr"/>
        <c:lblOffset val="100"/>
        <c:noMultiLvlLbl val="0"/>
      </c:catAx>
      <c:valAx>
        <c:axId val="30779545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0779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28222602452978"/>
          <c:y val="0.1163575282704339"/>
          <c:w val="0.48023981080369582"/>
          <c:h val="0.76728494345913223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C-4DEA-A036-C9A152996C7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C-4DEA-A036-C9A152996C7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3C-4DEA-A036-C9A152996C7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3C-4DEA-A036-C9A152996C79}"/>
              </c:ext>
            </c:extLst>
          </c:dPt>
          <c:dLbls>
            <c:dLbl>
              <c:idx val="0"/>
              <c:layout>
                <c:manualLayout>
                  <c:x val="0.13273010643377947"/>
                  <c:y val="4.284129233625654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C-4DEA-A036-C9A152996C79}"/>
                </c:ext>
              </c:extLst>
            </c:dLbl>
            <c:dLbl>
              <c:idx val="1"/>
              <c:layout>
                <c:manualLayout>
                  <c:x val="-7.7186452826667112E-2"/>
                  <c:y val="-3.978119715091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3C-4DEA-A036-C9A152996C79}"/>
                </c:ext>
              </c:extLst>
            </c:dLbl>
            <c:dLbl>
              <c:idx val="2"/>
              <c:layout>
                <c:manualLayout>
                  <c:x val="-5.726736822623691E-2"/>
                  <c:y val="-8.354051401692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3C-4DEA-A036-C9A152996C79}"/>
                </c:ext>
              </c:extLst>
            </c:dLbl>
            <c:dLbl>
              <c:idx val="3"/>
              <c:layout>
                <c:manualLayout>
                  <c:x val="0"/>
                  <c:y val="-9.1496753447103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3C-4DEA-A036-C9A152996C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Servizi alle imprese</c:v>
                </c:pt>
                <c:pt idx="1">
                  <c:v>Industria</c:v>
                </c:pt>
                <c:pt idx="2">
                  <c:v>Commercio</c:v>
                </c:pt>
                <c:pt idx="3">
                  <c:v>Altro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0.70899999999999996</c:v>
                </c:pt>
                <c:pt idx="1">
                  <c:v>0.192</c:v>
                </c:pt>
                <c:pt idx="2">
                  <c:v>4.2000000000000003E-2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3C-4DEA-A036-C9A152996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53299235624729"/>
          <c:y val="3.4846762515336908E-2"/>
          <c:w val="0.31958848211275964"/>
          <c:h val="0.6096085549193561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57268252485047E-2"/>
          <c:y val="0"/>
          <c:w val="0.9588854634950299"/>
          <c:h val="0.91038108980425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26-481E-B047-F9E731A92F1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26-481E-B047-F9E731A92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Germania</c:v>
                </c:pt>
                <c:pt idx="1">
                  <c:v>Francia</c:v>
                </c:pt>
                <c:pt idx="2">
                  <c:v>UK</c:v>
                </c:pt>
                <c:pt idx="3">
                  <c:v>Italia</c:v>
                </c:pt>
                <c:pt idx="4">
                  <c:v>Spagna</c:v>
                </c:pt>
              </c:strCache>
            </c:strRef>
          </c:cat>
          <c:val>
            <c:numRef>
              <c:f>Foglio1!$B$2:$B$6</c:f>
              <c:numCache>
                <c:formatCode>#,##0.0</c:formatCode>
                <c:ptCount val="5"/>
                <c:pt idx="0">
                  <c:v>20.7</c:v>
                </c:pt>
                <c:pt idx="1">
                  <c:v>17.100000000000001</c:v>
                </c:pt>
                <c:pt idx="2">
                  <c:v>16.5</c:v>
                </c:pt>
                <c:pt idx="3">
                  <c:v>15.7</c:v>
                </c:pt>
                <c:pt idx="4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6-481E-B047-F9E731A92F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39399232"/>
        <c:axId val="439397264"/>
      </c:barChart>
      <c:catAx>
        <c:axId val="4393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397264"/>
        <c:crosses val="autoZero"/>
        <c:auto val="1"/>
        <c:lblAlgn val="ctr"/>
        <c:lblOffset val="100"/>
        <c:noMultiLvlLbl val="0"/>
      </c:catAx>
      <c:valAx>
        <c:axId val="4393972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439399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57268252485047E-2"/>
          <c:y val="0"/>
          <c:w val="0.9588854634950299"/>
          <c:h val="0.91038108980425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BB-4B95-8CF5-0736CA700F2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BB-4B95-8CF5-0736CA700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Spagna</c:v>
                </c:pt>
                <c:pt idx="1">
                  <c:v>Francia</c:v>
                </c:pt>
                <c:pt idx="2">
                  <c:v>Germania</c:v>
                </c:pt>
                <c:pt idx="3">
                  <c:v>Italia</c:v>
                </c:pt>
                <c:pt idx="4">
                  <c:v>UK</c:v>
                </c:pt>
              </c:strCache>
            </c:strRef>
          </c:cat>
          <c:val>
            <c:numRef>
              <c:f>Foglio1!$B$2:$B$6</c:f>
              <c:numCache>
                <c:formatCode>#,##0</c:formatCode>
                <c:ptCount val="5"/>
                <c:pt idx="0">
                  <c:v>329400</c:v>
                </c:pt>
                <c:pt idx="1">
                  <c:v>224780</c:v>
                </c:pt>
                <c:pt idx="2">
                  <c:v>211100</c:v>
                </c:pt>
                <c:pt idx="3">
                  <c:v>186830</c:v>
                </c:pt>
                <c:pt idx="4">
                  <c:v>172100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B-4B95-8CF5-0736CA700F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39399232"/>
        <c:axId val="439397264"/>
      </c:barChart>
      <c:catAx>
        <c:axId val="4393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397264"/>
        <c:crosses val="autoZero"/>
        <c:auto val="1"/>
        <c:lblAlgn val="ctr"/>
        <c:lblOffset val="100"/>
        <c:noMultiLvlLbl val="0"/>
      </c:catAx>
      <c:valAx>
        <c:axId val="439397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9399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image" Target="../media/image19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751C9-1513-45E3-9057-B6BD9A98209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A3B855-A6FE-4C0A-B1F7-FEA3D41ABE5A}">
      <dgm:prSet phldrT="[Tes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it-IT" dirty="0"/>
            <a:t> </a:t>
          </a:r>
        </a:p>
      </dgm:t>
    </dgm:pt>
    <dgm:pt modelId="{191B8EC9-60EA-418B-995A-87B9F188E0AF}" type="parTrans" cxnId="{836D3EAA-F823-4FDB-9886-B2670E52D523}">
      <dgm:prSet/>
      <dgm:spPr/>
      <dgm:t>
        <a:bodyPr/>
        <a:lstStyle/>
        <a:p>
          <a:endParaRPr lang="it-IT"/>
        </a:p>
      </dgm:t>
    </dgm:pt>
    <dgm:pt modelId="{FA8E8D45-98BE-486B-A157-33E469E43E54}" type="sibTrans" cxnId="{836D3EAA-F823-4FDB-9886-B2670E52D52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8C88EF0A-6472-4888-943F-4514AFD47494}">
      <dgm:prSet phldrT="[Testo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it-IT" dirty="0"/>
            <a:t> </a:t>
          </a:r>
        </a:p>
      </dgm:t>
    </dgm:pt>
    <dgm:pt modelId="{80EDCB43-4636-4F1F-8F30-E29BA8BFC3AF}" type="parTrans" cxnId="{F549D6B6-4E12-4623-AAC8-C4335ADEFF01}">
      <dgm:prSet/>
      <dgm:spPr/>
      <dgm:t>
        <a:bodyPr/>
        <a:lstStyle/>
        <a:p>
          <a:endParaRPr lang="it-IT"/>
        </a:p>
      </dgm:t>
    </dgm:pt>
    <dgm:pt modelId="{ED8A2515-E61F-43D4-87E7-ADD47CAC11EF}" type="sibTrans" cxnId="{F549D6B6-4E12-4623-AAC8-C4335ADEFF01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B7291F5E-7AC3-4CBA-9221-3A7F8B2078F4}">
      <dgm:prSet phldrT="[Testo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it-IT" dirty="0"/>
            <a:t> </a:t>
          </a:r>
        </a:p>
      </dgm:t>
    </dgm:pt>
    <dgm:pt modelId="{34183C76-40AD-45DB-B533-4A36CA1B03D7}" type="parTrans" cxnId="{64EBDBDB-C5FD-42DF-B539-4AEC34072019}">
      <dgm:prSet/>
      <dgm:spPr/>
      <dgm:t>
        <a:bodyPr/>
        <a:lstStyle/>
        <a:p>
          <a:endParaRPr lang="it-IT"/>
        </a:p>
      </dgm:t>
    </dgm:pt>
    <dgm:pt modelId="{02E6642A-B6BA-46D8-AAE8-15542F598D32}" type="sibTrans" cxnId="{64EBDBDB-C5FD-42DF-B539-4AEC34072019}">
      <dgm:prSet/>
      <dgm:spPr/>
      <dgm:t>
        <a:bodyPr/>
        <a:lstStyle/>
        <a:p>
          <a:endParaRPr lang="it-IT"/>
        </a:p>
      </dgm:t>
    </dgm:pt>
    <dgm:pt modelId="{EE0C6ECC-3656-463C-A8CD-A20617A2316D}">
      <dgm:prSet phldrT="[Testo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it-IT" dirty="0"/>
            <a:t> </a:t>
          </a:r>
        </a:p>
      </dgm:t>
    </dgm:pt>
    <dgm:pt modelId="{3A60AC2B-6B71-4E8A-A0C7-F0B34628D49B}" type="parTrans" cxnId="{10376356-7EF8-439C-9198-A0AA31872D28}">
      <dgm:prSet/>
      <dgm:spPr/>
      <dgm:t>
        <a:bodyPr/>
        <a:lstStyle/>
        <a:p>
          <a:endParaRPr lang="it-IT"/>
        </a:p>
      </dgm:t>
    </dgm:pt>
    <dgm:pt modelId="{AD5F93CC-84C1-46A9-BBAA-AE530C08848C}" type="sibTrans" cxnId="{10376356-7EF8-439C-9198-A0AA31872D2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287B2836-7B7E-45F8-B4C8-8BF6752419D2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 dirty="0"/>
        </a:p>
      </dgm:t>
    </dgm:pt>
    <dgm:pt modelId="{B3851707-3556-4E29-B941-CA7293F98AD8}" type="parTrans" cxnId="{0D4AF849-91A5-4F57-BEAD-DC0E130C8316}">
      <dgm:prSet/>
      <dgm:spPr/>
      <dgm:t>
        <a:bodyPr/>
        <a:lstStyle/>
        <a:p>
          <a:endParaRPr lang="it-IT"/>
        </a:p>
      </dgm:t>
    </dgm:pt>
    <dgm:pt modelId="{922CA163-DA4B-409A-A72B-94223A68E6AE}" type="sibTrans" cxnId="{0D4AF849-91A5-4F57-BEAD-DC0E130C831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A34C1C68-7786-4AC0-B30A-AB3C275F5FFE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 dirty="0"/>
        </a:p>
      </dgm:t>
    </dgm:pt>
    <dgm:pt modelId="{599AC102-11CE-4A1E-8F2E-CE41FCE32B61}" type="parTrans" cxnId="{B351A892-7B3F-45D0-A220-D4309D8F6927}">
      <dgm:prSet/>
      <dgm:spPr/>
      <dgm:t>
        <a:bodyPr/>
        <a:lstStyle/>
        <a:p>
          <a:endParaRPr lang="it-IT"/>
        </a:p>
      </dgm:t>
    </dgm:pt>
    <dgm:pt modelId="{51D2E322-291A-4A1D-B557-61B5CE868331}" type="sibTrans" cxnId="{B351A892-7B3F-45D0-A220-D4309D8F692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16BB3D06-7450-4F03-B2F4-3C0F1426ED89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 dirty="0"/>
        </a:p>
      </dgm:t>
    </dgm:pt>
    <dgm:pt modelId="{C6C01773-20AC-4D95-AE63-10A677727FF6}" type="parTrans" cxnId="{884C468D-6C7A-4CCB-8B65-02DF816485DE}">
      <dgm:prSet/>
      <dgm:spPr/>
      <dgm:t>
        <a:bodyPr/>
        <a:lstStyle/>
        <a:p>
          <a:endParaRPr lang="it-IT"/>
        </a:p>
      </dgm:t>
    </dgm:pt>
    <dgm:pt modelId="{BD5D12D2-D602-46CA-B5D5-0A289A5D7743}" type="sibTrans" cxnId="{884C468D-6C7A-4CCB-8B65-02DF816485D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36AA77D6-638A-4A23-BACD-F87280F054F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 dirty="0"/>
        </a:p>
      </dgm:t>
    </dgm:pt>
    <dgm:pt modelId="{DBF685DA-BFD1-46E0-B024-B8B78D5BB474}" type="parTrans" cxnId="{369D0AE9-4C7E-460C-B771-018C7B0C7100}">
      <dgm:prSet/>
      <dgm:spPr/>
      <dgm:t>
        <a:bodyPr/>
        <a:lstStyle/>
        <a:p>
          <a:endParaRPr lang="it-IT"/>
        </a:p>
      </dgm:t>
    </dgm:pt>
    <dgm:pt modelId="{06E955BD-5219-48CE-9C46-285C8E9BDC85}" type="sibTrans" cxnId="{369D0AE9-4C7E-460C-B771-018C7B0C710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BD7B5A9C-545F-4BCD-A7A9-67D8A04BB3B0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it-IT" dirty="0"/>
        </a:p>
      </dgm:t>
    </dgm:pt>
    <dgm:pt modelId="{8A3D4CFC-25E6-426B-8225-12A5A7C0DC93}" type="sibTrans" cxnId="{2B899DD2-75F9-47A7-9BE5-3E451C3D6BC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it-IT"/>
        </a:p>
      </dgm:t>
    </dgm:pt>
    <dgm:pt modelId="{703C5072-380D-461F-A469-D0B125AEBA9C}" type="parTrans" cxnId="{2B899DD2-75F9-47A7-9BE5-3E451C3D6BC8}">
      <dgm:prSet/>
      <dgm:spPr/>
      <dgm:t>
        <a:bodyPr/>
        <a:lstStyle/>
        <a:p>
          <a:endParaRPr lang="it-IT"/>
        </a:p>
      </dgm:t>
    </dgm:pt>
    <dgm:pt modelId="{9F63C36E-6DF9-48C4-8A78-A69E59CA2172}">
      <dgm:prSet phldrT="[Testo]"/>
      <dgm:spPr>
        <a:blipFill rotWithShape="0">
          <a:blip xmlns:r="http://schemas.openxmlformats.org/officeDocument/2006/relationships" r:embed="rId10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/>
            <a:t> </a:t>
          </a:r>
        </a:p>
      </dgm:t>
    </dgm:pt>
    <dgm:pt modelId="{31F321C1-E23C-4972-BFA3-E37CEEF64178}" type="sibTrans" cxnId="{A786BC1C-9109-4DC0-AB18-A5B1B41777EB}">
      <dgm:prSet/>
      <dgm:spPr/>
      <dgm:t>
        <a:bodyPr/>
        <a:lstStyle/>
        <a:p>
          <a:endParaRPr lang="it-IT"/>
        </a:p>
      </dgm:t>
    </dgm:pt>
    <dgm:pt modelId="{901CB42B-83EA-4D3F-8921-C70D5AF8D3B0}" type="parTrans" cxnId="{A786BC1C-9109-4DC0-AB18-A5B1B41777EB}">
      <dgm:prSet/>
      <dgm:spPr/>
      <dgm:t>
        <a:bodyPr/>
        <a:lstStyle/>
        <a:p>
          <a:endParaRPr lang="it-IT"/>
        </a:p>
      </dgm:t>
    </dgm:pt>
    <dgm:pt modelId="{A9B97D59-3EBA-4C01-AECC-F587B22CCA23}" type="pres">
      <dgm:prSet presAssocID="{359751C9-1513-45E3-9057-B6BD9A9820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16CF26-AA13-40DB-9A38-1CBC9F9711A3}" type="pres">
      <dgm:prSet presAssocID="{9F63C36E-6DF9-48C4-8A78-A69E59CA2172}" presName="centerShape" presStyleLbl="node0" presStyleIdx="0" presStyleCnt="1" custLinFactNeighborX="-258" custLinFactNeighborY="-3316"/>
      <dgm:spPr/>
    </dgm:pt>
    <dgm:pt modelId="{70E7040F-FF8D-475D-965D-D43392EB1C66}" type="pres">
      <dgm:prSet presAssocID="{3BA3B855-A6FE-4C0A-B1F7-FEA3D41ABE5A}" presName="node" presStyleLbl="node1" presStyleIdx="0" presStyleCnt="9">
        <dgm:presLayoutVars>
          <dgm:bulletEnabled val="1"/>
        </dgm:presLayoutVars>
      </dgm:prSet>
      <dgm:spPr/>
    </dgm:pt>
    <dgm:pt modelId="{D5527CDB-F07A-48C7-9743-33B7ABBB5464}" type="pres">
      <dgm:prSet presAssocID="{3BA3B855-A6FE-4C0A-B1F7-FEA3D41ABE5A}" presName="dummy" presStyleCnt="0"/>
      <dgm:spPr/>
    </dgm:pt>
    <dgm:pt modelId="{2B50DA34-CC20-46EA-9CB2-025E5856226C}" type="pres">
      <dgm:prSet presAssocID="{FA8E8D45-98BE-486B-A157-33E469E43E54}" presName="sibTrans" presStyleLbl="sibTrans2D1" presStyleIdx="0" presStyleCnt="9"/>
      <dgm:spPr/>
    </dgm:pt>
    <dgm:pt modelId="{DDD5D7AB-73CD-448C-80AB-EF50E5F5B573}" type="pres">
      <dgm:prSet presAssocID="{BD7B5A9C-545F-4BCD-A7A9-67D8A04BB3B0}" presName="node" presStyleLbl="node1" presStyleIdx="1" presStyleCnt="9">
        <dgm:presLayoutVars>
          <dgm:bulletEnabled val="1"/>
        </dgm:presLayoutVars>
      </dgm:prSet>
      <dgm:spPr/>
    </dgm:pt>
    <dgm:pt modelId="{CF44838E-8467-4045-A49D-FC9FC1E90DDF}" type="pres">
      <dgm:prSet presAssocID="{BD7B5A9C-545F-4BCD-A7A9-67D8A04BB3B0}" presName="dummy" presStyleCnt="0"/>
      <dgm:spPr/>
    </dgm:pt>
    <dgm:pt modelId="{B5E3FE3B-A6E4-4408-8E58-A6769B23F0D3}" type="pres">
      <dgm:prSet presAssocID="{8A3D4CFC-25E6-426B-8225-12A5A7C0DC93}" presName="sibTrans" presStyleLbl="sibTrans2D1" presStyleIdx="1" presStyleCnt="9"/>
      <dgm:spPr/>
    </dgm:pt>
    <dgm:pt modelId="{90B4F4E7-4B57-45F4-98B0-E1C1D8A6BAA9}" type="pres">
      <dgm:prSet presAssocID="{287B2836-7B7E-45F8-B4C8-8BF6752419D2}" presName="node" presStyleLbl="node1" presStyleIdx="2" presStyleCnt="9">
        <dgm:presLayoutVars>
          <dgm:bulletEnabled val="1"/>
        </dgm:presLayoutVars>
      </dgm:prSet>
      <dgm:spPr/>
    </dgm:pt>
    <dgm:pt modelId="{83F510EC-F24E-47BF-8051-6AEBA2C0468C}" type="pres">
      <dgm:prSet presAssocID="{287B2836-7B7E-45F8-B4C8-8BF6752419D2}" presName="dummy" presStyleCnt="0"/>
      <dgm:spPr/>
    </dgm:pt>
    <dgm:pt modelId="{3A72FF70-6BD4-420B-B96A-D240CB19EB06}" type="pres">
      <dgm:prSet presAssocID="{922CA163-DA4B-409A-A72B-94223A68E6AE}" presName="sibTrans" presStyleLbl="sibTrans2D1" presStyleIdx="2" presStyleCnt="9"/>
      <dgm:spPr/>
    </dgm:pt>
    <dgm:pt modelId="{78C8943F-BE14-4603-902E-2E80E789F844}" type="pres">
      <dgm:prSet presAssocID="{A34C1C68-7786-4AC0-B30A-AB3C275F5FFE}" presName="node" presStyleLbl="node1" presStyleIdx="3" presStyleCnt="9">
        <dgm:presLayoutVars>
          <dgm:bulletEnabled val="1"/>
        </dgm:presLayoutVars>
      </dgm:prSet>
      <dgm:spPr/>
    </dgm:pt>
    <dgm:pt modelId="{6B4D26D3-0963-442F-9D66-D99DD27DF228}" type="pres">
      <dgm:prSet presAssocID="{A34C1C68-7786-4AC0-B30A-AB3C275F5FFE}" presName="dummy" presStyleCnt="0"/>
      <dgm:spPr/>
    </dgm:pt>
    <dgm:pt modelId="{48005040-802D-46EA-A663-A5B2C478E534}" type="pres">
      <dgm:prSet presAssocID="{51D2E322-291A-4A1D-B557-61B5CE868331}" presName="sibTrans" presStyleLbl="sibTrans2D1" presStyleIdx="3" presStyleCnt="9"/>
      <dgm:spPr/>
    </dgm:pt>
    <dgm:pt modelId="{4A65E9C9-5955-4F93-BF64-9DC5FAF3D4DB}" type="pres">
      <dgm:prSet presAssocID="{16BB3D06-7450-4F03-B2F4-3C0F1426ED89}" presName="node" presStyleLbl="node1" presStyleIdx="4" presStyleCnt="9">
        <dgm:presLayoutVars>
          <dgm:bulletEnabled val="1"/>
        </dgm:presLayoutVars>
      </dgm:prSet>
      <dgm:spPr/>
    </dgm:pt>
    <dgm:pt modelId="{0E4AA8E6-51A8-44A7-8F25-C3B09F6B0EDF}" type="pres">
      <dgm:prSet presAssocID="{16BB3D06-7450-4F03-B2F4-3C0F1426ED89}" presName="dummy" presStyleCnt="0"/>
      <dgm:spPr/>
    </dgm:pt>
    <dgm:pt modelId="{6977AAB9-9EB2-4F4E-BE93-83EDFA3A7C01}" type="pres">
      <dgm:prSet presAssocID="{BD5D12D2-D602-46CA-B5D5-0A289A5D7743}" presName="sibTrans" presStyleLbl="sibTrans2D1" presStyleIdx="4" presStyleCnt="9"/>
      <dgm:spPr/>
    </dgm:pt>
    <dgm:pt modelId="{9C1BA2AD-E1E5-4C38-AD82-616F0E5E29D9}" type="pres">
      <dgm:prSet presAssocID="{36AA77D6-638A-4A23-BACD-F87280F054F3}" presName="node" presStyleLbl="node1" presStyleIdx="5" presStyleCnt="9">
        <dgm:presLayoutVars>
          <dgm:bulletEnabled val="1"/>
        </dgm:presLayoutVars>
      </dgm:prSet>
      <dgm:spPr/>
    </dgm:pt>
    <dgm:pt modelId="{5EAA51D6-3F3A-4064-88CB-27182A8E162F}" type="pres">
      <dgm:prSet presAssocID="{36AA77D6-638A-4A23-BACD-F87280F054F3}" presName="dummy" presStyleCnt="0"/>
      <dgm:spPr/>
    </dgm:pt>
    <dgm:pt modelId="{8D5D9BBD-E8E3-4EB6-B23A-FB4816789A5C}" type="pres">
      <dgm:prSet presAssocID="{06E955BD-5219-48CE-9C46-285C8E9BDC85}" presName="sibTrans" presStyleLbl="sibTrans2D1" presStyleIdx="5" presStyleCnt="9"/>
      <dgm:spPr/>
    </dgm:pt>
    <dgm:pt modelId="{D15A1CA7-6691-4978-B545-7F18674FADAF}" type="pres">
      <dgm:prSet presAssocID="{8C88EF0A-6472-4888-943F-4514AFD47494}" presName="node" presStyleLbl="node1" presStyleIdx="6" presStyleCnt="9">
        <dgm:presLayoutVars>
          <dgm:bulletEnabled val="1"/>
        </dgm:presLayoutVars>
      </dgm:prSet>
      <dgm:spPr/>
    </dgm:pt>
    <dgm:pt modelId="{5FD9D6D8-7278-445F-B521-07A2C5F771F6}" type="pres">
      <dgm:prSet presAssocID="{8C88EF0A-6472-4888-943F-4514AFD47494}" presName="dummy" presStyleCnt="0"/>
      <dgm:spPr/>
    </dgm:pt>
    <dgm:pt modelId="{79A6B888-044E-4E4A-A283-C1C05C0DBD48}" type="pres">
      <dgm:prSet presAssocID="{ED8A2515-E61F-43D4-87E7-ADD47CAC11EF}" presName="sibTrans" presStyleLbl="sibTrans2D1" presStyleIdx="6" presStyleCnt="9"/>
      <dgm:spPr/>
    </dgm:pt>
    <dgm:pt modelId="{AE0D2441-D1B8-4137-82F6-90DD06516A31}" type="pres">
      <dgm:prSet presAssocID="{B7291F5E-7AC3-4CBA-9221-3A7F8B2078F4}" presName="node" presStyleLbl="node1" presStyleIdx="7" presStyleCnt="9">
        <dgm:presLayoutVars>
          <dgm:bulletEnabled val="1"/>
        </dgm:presLayoutVars>
      </dgm:prSet>
      <dgm:spPr/>
    </dgm:pt>
    <dgm:pt modelId="{E43F3256-E831-4FF7-8F9B-748F5906CA1D}" type="pres">
      <dgm:prSet presAssocID="{B7291F5E-7AC3-4CBA-9221-3A7F8B2078F4}" presName="dummy" presStyleCnt="0"/>
      <dgm:spPr/>
    </dgm:pt>
    <dgm:pt modelId="{F01FBD7D-8E5A-4FD6-9ED9-7E156C65CD2E}" type="pres">
      <dgm:prSet presAssocID="{02E6642A-B6BA-46D8-AAE8-15542F598D32}" presName="sibTrans" presStyleLbl="sibTrans2D1" presStyleIdx="7" presStyleCnt="9"/>
      <dgm:spPr/>
    </dgm:pt>
    <dgm:pt modelId="{1A280884-74C3-4B9C-B3AF-16854F629D11}" type="pres">
      <dgm:prSet presAssocID="{EE0C6ECC-3656-463C-A8CD-A20617A2316D}" presName="node" presStyleLbl="node1" presStyleIdx="8" presStyleCnt="9">
        <dgm:presLayoutVars>
          <dgm:bulletEnabled val="1"/>
        </dgm:presLayoutVars>
      </dgm:prSet>
      <dgm:spPr/>
    </dgm:pt>
    <dgm:pt modelId="{F718F153-B7BC-490D-B1DA-60C1F9B80640}" type="pres">
      <dgm:prSet presAssocID="{EE0C6ECC-3656-463C-A8CD-A20617A2316D}" presName="dummy" presStyleCnt="0"/>
      <dgm:spPr/>
    </dgm:pt>
    <dgm:pt modelId="{471381D4-EC96-4551-A024-3995454354CB}" type="pres">
      <dgm:prSet presAssocID="{AD5F93CC-84C1-46A9-BBAA-AE530C08848C}" presName="sibTrans" presStyleLbl="sibTrans2D1" presStyleIdx="8" presStyleCnt="9"/>
      <dgm:spPr/>
    </dgm:pt>
  </dgm:ptLst>
  <dgm:cxnLst>
    <dgm:cxn modelId="{A786BC1C-9109-4DC0-AB18-A5B1B41777EB}" srcId="{359751C9-1513-45E3-9057-B6BD9A98209E}" destId="{9F63C36E-6DF9-48C4-8A78-A69E59CA2172}" srcOrd="0" destOrd="0" parTransId="{901CB42B-83EA-4D3F-8921-C70D5AF8D3B0}" sibTransId="{31F321C1-E23C-4972-BFA3-E37CEEF64178}"/>
    <dgm:cxn modelId="{CBF13B2B-5474-4324-B082-A699CD74C450}" type="presOf" srcId="{BD7B5A9C-545F-4BCD-A7A9-67D8A04BB3B0}" destId="{DDD5D7AB-73CD-448C-80AB-EF50E5F5B573}" srcOrd="0" destOrd="0" presId="urn:microsoft.com/office/officeart/2005/8/layout/radial6"/>
    <dgm:cxn modelId="{9A1A3F36-D7DC-40C2-B226-F5DABEFE6EC5}" type="presOf" srcId="{922CA163-DA4B-409A-A72B-94223A68E6AE}" destId="{3A72FF70-6BD4-420B-B96A-D240CB19EB06}" srcOrd="0" destOrd="0" presId="urn:microsoft.com/office/officeart/2005/8/layout/radial6"/>
    <dgm:cxn modelId="{7E1CA837-801E-4419-A764-7125BEFB032B}" type="presOf" srcId="{36AA77D6-638A-4A23-BACD-F87280F054F3}" destId="{9C1BA2AD-E1E5-4C38-AD82-616F0E5E29D9}" srcOrd="0" destOrd="0" presId="urn:microsoft.com/office/officeart/2005/8/layout/radial6"/>
    <dgm:cxn modelId="{7DA5E961-423A-4B9D-A7FD-74F7E9D0E5A0}" type="presOf" srcId="{8A3D4CFC-25E6-426B-8225-12A5A7C0DC93}" destId="{B5E3FE3B-A6E4-4408-8E58-A6769B23F0D3}" srcOrd="0" destOrd="0" presId="urn:microsoft.com/office/officeart/2005/8/layout/radial6"/>
    <dgm:cxn modelId="{CD907D66-E00E-41E2-BDF0-927E673B75ED}" type="presOf" srcId="{A34C1C68-7786-4AC0-B30A-AB3C275F5FFE}" destId="{78C8943F-BE14-4603-902E-2E80E789F844}" srcOrd="0" destOrd="0" presId="urn:microsoft.com/office/officeart/2005/8/layout/radial6"/>
    <dgm:cxn modelId="{0D4AF849-91A5-4F57-BEAD-DC0E130C8316}" srcId="{9F63C36E-6DF9-48C4-8A78-A69E59CA2172}" destId="{287B2836-7B7E-45F8-B4C8-8BF6752419D2}" srcOrd="2" destOrd="0" parTransId="{B3851707-3556-4E29-B941-CA7293F98AD8}" sibTransId="{922CA163-DA4B-409A-A72B-94223A68E6AE}"/>
    <dgm:cxn modelId="{5915464C-15A4-47E7-99F6-9E13A55C39DB}" type="presOf" srcId="{287B2836-7B7E-45F8-B4C8-8BF6752419D2}" destId="{90B4F4E7-4B57-45F4-98B0-E1C1D8A6BAA9}" srcOrd="0" destOrd="0" presId="urn:microsoft.com/office/officeart/2005/8/layout/radial6"/>
    <dgm:cxn modelId="{A76C204D-34D5-412C-B3C6-EF7EB06F14EE}" type="presOf" srcId="{FA8E8D45-98BE-486B-A157-33E469E43E54}" destId="{2B50DA34-CC20-46EA-9CB2-025E5856226C}" srcOrd="0" destOrd="0" presId="urn:microsoft.com/office/officeart/2005/8/layout/radial6"/>
    <dgm:cxn modelId="{3C1DE74E-9484-44EE-94A6-A5529C5CB2F9}" type="presOf" srcId="{EE0C6ECC-3656-463C-A8CD-A20617A2316D}" destId="{1A280884-74C3-4B9C-B3AF-16854F629D11}" srcOrd="0" destOrd="0" presId="urn:microsoft.com/office/officeart/2005/8/layout/radial6"/>
    <dgm:cxn modelId="{05F24351-3CD2-4E1E-93CA-E7E6E9889826}" type="presOf" srcId="{51D2E322-291A-4A1D-B557-61B5CE868331}" destId="{48005040-802D-46EA-A663-A5B2C478E534}" srcOrd="0" destOrd="0" presId="urn:microsoft.com/office/officeart/2005/8/layout/radial6"/>
    <dgm:cxn modelId="{39145652-5C15-4DE6-A36C-704B46078E8C}" type="presOf" srcId="{16BB3D06-7450-4F03-B2F4-3C0F1426ED89}" destId="{4A65E9C9-5955-4F93-BF64-9DC5FAF3D4DB}" srcOrd="0" destOrd="0" presId="urn:microsoft.com/office/officeart/2005/8/layout/radial6"/>
    <dgm:cxn modelId="{609BA454-DF05-4B8F-A15A-9B46EB31E4DA}" type="presOf" srcId="{3BA3B855-A6FE-4C0A-B1F7-FEA3D41ABE5A}" destId="{70E7040F-FF8D-475D-965D-D43392EB1C66}" srcOrd="0" destOrd="0" presId="urn:microsoft.com/office/officeart/2005/8/layout/radial6"/>
    <dgm:cxn modelId="{10376356-7EF8-439C-9198-A0AA31872D28}" srcId="{9F63C36E-6DF9-48C4-8A78-A69E59CA2172}" destId="{EE0C6ECC-3656-463C-A8CD-A20617A2316D}" srcOrd="8" destOrd="0" parTransId="{3A60AC2B-6B71-4E8A-A0C7-F0B34628D49B}" sibTransId="{AD5F93CC-84C1-46A9-BBAA-AE530C08848C}"/>
    <dgm:cxn modelId="{2FD28377-3770-457D-A2FF-82D8B3171150}" type="presOf" srcId="{02E6642A-B6BA-46D8-AAE8-15542F598D32}" destId="{F01FBD7D-8E5A-4FD6-9ED9-7E156C65CD2E}" srcOrd="0" destOrd="0" presId="urn:microsoft.com/office/officeart/2005/8/layout/radial6"/>
    <dgm:cxn modelId="{62269F8C-6CAF-43AB-9742-18AEF1236C21}" type="presOf" srcId="{06E955BD-5219-48CE-9C46-285C8E9BDC85}" destId="{8D5D9BBD-E8E3-4EB6-B23A-FB4816789A5C}" srcOrd="0" destOrd="0" presId="urn:microsoft.com/office/officeart/2005/8/layout/radial6"/>
    <dgm:cxn modelId="{884C468D-6C7A-4CCB-8B65-02DF816485DE}" srcId="{9F63C36E-6DF9-48C4-8A78-A69E59CA2172}" destId="{16BB3D06-7450-4F03-B2F4-3C0F1426ED89}" srcOrd="4" destOrd="0" parTransId="{C6C01773-20AC-4D95-AE63-10A677727FF6}" sibTransId="{BD5D12D2-D602-46CA-B5D5-0A289A5D7743}"/>
    <dgm:cxn modelId="{9A73F491-A91A-45C1-B8AF-94ACB9641C8C}" type="presOf" srcId="{AD5F93CC-84C1-46A9-BBAA-AE530C08848C}" destId="{471381D4-EC96-4551-A024-3995454354CB}" srcOrd="0" destOrd="0" presId="urn:microsoft.com/office/officeart/2005/8/layout/radial6"/>
    <dgm:cxn modelId="{B351A892-7B3F-45D0-A220-D4309D8F6927}" srcId="{9F63C36E-6DF9-48C4-8A78-A69E59CA2172}" destId="{A34C1C68-7786-4AC0-B30A-AB3C275F5FFE}" srcOrd="3" destOrd="0" parTransId="{599AC102-11CE-4A1E-8F2E-CE41FCE32B61}" sibTransId="{51D2E322-291A-4A1D-B557-61B5CE868331}"/>
    <dgm:cxn modelId="{836D3EAA-F823-4FDB-9886-B2670E52D523}" srcId="{9F63C36E-6DF9-48C4-8A78-A69E59CA2172}" destId="{3BA3B855-A6FE-4C0A-B1F7-FEA3D41ABE5A}" srcOrd="0" destOrd="0" parTransId="{191B8EC9-60EA-418B-995A-87B9F188E0AF}" sibTransId="{FA8E8D45-98BE-486B-A157-33E469E43E54}"/>
    <dgm:cxn modelId="{213518B0-720E-4BBF-814C-038357BC9CE9}" type="presOf" srcId="{8C88EF0A-6472-4888-943F-4514AFD47494}" destId="{D15A1CA7-6691-4978-B545-7F18674FADAF}" srcOrd="0" destOrd="0" presId="urn:microsoft.com/office/officeart/2005/8/layout/radial6"/>
    <dgm:cxn modelId="{8E29B0B1-BBCB-45BB-A6BE-2E8F40E17BD9}" type="presOf" srcId="{9F63C36E-6DF9-48C4-8A78-A69E59CA2172}" destId="{AA16CF26-AA13-40DB-9A38-1CBC9F9711A3}" srcOrd="0" destOrd="0" presId="urn:microsoft.com/office/officeart/2005/8/layout/radial6"/>
    <dgm:cxn modelId="{3384A6B2-B2A6-4169-83AF-76067ED54734}" type="presOf" srcId="{B7291F5E-7AC3-4CBA-9221-3A7F8B2078F4}" destId="{AE0D2441-D1B8-4137-82F6-90DD06516A31}" srcOrd="0" destOrd="0" presId="urn:microsoft.com/office/officeart/2005/8/layout/radial6"/>
    <dgm:cxn modelId="{F549D6B6-4E12-4623-AAC8-C4335ADEFF01}" srcId="{9F63C36E-6DF9-48C4-8A78-A69E59CA2172}" destId="{8C88EF0A-6472-4888-943F-4514AFD47494}" srcOrd="6" destOrd="0" parTransId="{80EDCB43-4636-4F1F-8F30-E29BA8BFC3AF}" sibTransId="{ED8A2515-E61F-43D4-87E7-ADD47CAC11EF}"/>
    <dgm:cxn modelId="{CFF0A7C5-84E0-47BE-977C-6B0513E980AF}" type="presOf" srcId="{BD5D12D2-D602-46CA-B5D5-0A289A5D7743}" destId="{6977AAB9-9EB2-4F4E-BE93-83EDFA3A7C01}" srcOrd="0" destOrd="0" presId="urn:microsoft.com/office/officeart/2005/8/layout/radial6"/>
    <dgm:cxn modelId="{2B899DD2-75F9-47A7-9BE5-3E451C3D6BC8}" srcId="{9F63C36E-6DF9-48C4-8A78-A69E59CA2172}" destId="{BD7B5A9C-545F-4BCD-A7A9-67D8A04BB3B0}" srcOrd="1" destOrd="0" parTransId="{703C5072-380D-461F-A469-D0B125AEBA9C}" sibTransId="{8A3D4CFC-25E6-426B-8225-12A5A7C0DC93}"/>
    <dgm:cxn modelId="{64EBDBDB-C5FD-42DF-B539-4AEC34072019}" srcId="{9F63C36E-6DF9-48C4-8A78-A69E59CA2172}" destId="{B7291F5E-7AC3-4CBA-9221-3A7F8B2078F4}" srcOrd="7" destOrd="0" parTransId="{34183C76-40AD-45DB-B533-4A36CA1B03D7}" sibTransId="{02E6642A-B6BA-46D8-AAE8-15542F598D32}"/>
    <dgm:cxn modelId="{BCB5EEDD-7F9D-495B-80BA-301E0DA51ECD}" type="presOf" srcId="{ED8A2515-E61F-43D4-87E7-ADD47CAC11EF}" destId="{79A6B888-044E-4E4A-A283-C1C05C0DBD48}" srcOrd="0" destOrd="0" presId="urn:microsoft.com/office/officeart/2005/8/layout/radial6"/>
    <dgm:cxn modelId="{369D0AE9-4C7E-460C-B771-018C7B0C7100}" srcId="{9F63C36E-6DF9-48C4-8A78-A69E59CA2172}" destId="{36AA77D6-638A-4A23-BACD-F87280F054F3}" srcOrd="5" destOrd="0" parTransId="{DBF685DA-BFD1-46E0-B024-B8B78D5BB474}" sibTransId="{06E955BD-5219-48CE-9C46-285C8E9BDC85}"/>
    <dgm:cxn modelId="{0F6885ED-5403-4DFB-B6A3-1127CDBB8BE8}" type="presOf" srcId="{359751C9-1513-45E3-9057-B6BD9A98209E}" destId="{A9B97D59-3EBA-4C01-AECC-F587B22CCA23}" srcOrd="0" destOrd="0" presId="urn:microsoft.com/office/officeart/2005/8/layout/radial6"/>
    <dgm:cxn modelId="{5F2BC133-BE48-4C82-948A-953AF3DB13DD}" type="presParOf" srcId="{A9B97D59-3EBA-4C01-AECC-F587B22CCA23}" destId="{AA16CF26-AA13-40DB-9A38-1CBC9F9711A3}" srcOrd="0" destOrd="0" presId="urn:microsoft.com/office/officeart/2005/8/layout/radial6"/>
    <dgm:cxn modelId="{3092212F-4BDC-46AC-A927-B5A90CD76305}" type="presParOf" srcId="{A9B97D59-3EBA-4C01-AECC-F587B22CCA23}" destId="{70E7040F-FF8D-475D-965D-D43392EB1C66}" srcOrd="1" destOrd="0" presId="urn:microsoft.com/office/officeart/2005/8/layout/radial6"/>
    <dgm:cxn modelId="{F38591F1-0B19-4A1E-AB21-DC1C451E759F}" type="presParOf" srcId="{A9B97D59-3EBA-4C01-AECC-F587B22CCA23}" destId="{D5527CDB-F07A-48C7-9743-33B7ABBB5464}" srcOrd="2" destOrd="0" presId="urn:microsoft.com/office/officeart/2005/8/layout/radial6"/>
    <dgm:cxn modelId="{5198A133-0B0E-49CA-90D5-860AB4DE015B}" type="presParOf" srcId="{A9B97D59-3EBA-4C01-AECC-F587B22CCA23}" destId="{2B50DA34-CC20-46EA-9CB2-025E5856226C}" srcOrd="3" destOrd="0" presId="urn:microsoft.com/office/officeart/2005/8/layout/radial6"/>
    <dgm:cxn modelId="{A3605A91-F616-4561-B008-24703BF53478}" type="presParOf" srcId="{A9B97D59-3EBA-4C01-AECC-F587B22CCA23}" destId="{DDD5D7AB-73CD-448C-80AB-EF50E5F5B573}" srcOrd="4" destOrd="0" presId="urn:microsoft.com/office/officeart/2005/8/layout/radial6"/>
    <dgm:cxn modelId="{B6222374-EC46-40A2-BD67-3A98A4276BD6}" type="presParOf" srcId="{A9B97D59-3EBA-4C01-AECC-F587B22CCA23}" destId="{CF44838E-8467-4045-A49D-FC9FC1E90DDF}" srcOrd="5" destOrd="0" presId="urn:microsoft.com/office/officeart/2005/8/layout/radial6"/>
    <dgm:cxn modelId="{47DF85A1-C484-452A-BAC2-065C38A4B78E}" type="presParOf" srcId="{A9B97D59-3EBA-4C01-AECC-F587B22CCA23}" destId="{B5E3FE3B-A6E4-4408-8E58-A6769B23F0D3}" srcOrd="6" destOrd="0" presId="urn:microsoft.com/office/officeart/2005/8/layout/radial6"/>
    <dgm:cxn modelId="{F88CDED7-A7DE-4AC2-8E77-4D8493D34094}" type="presParOf" srcId="{A9B97D59-3EBA-4C01-AECC-F587B22CCA23}" destId="{90B4F4E7-4B57-45F4-98B0-E1C1D8A6BAA9}" srcOrd="7" destOrd="0" presId="urn:microsoft.com/office/officeart/2005/8/layout/radial6"/>
    <dgm:cxn modelId="{9E121FC5-B8F2-4EFC-A8F8-37312934608B}" type="presParOf" srcId="{A9B97D59-3EBA-4C01-AECC-F587B22CCA23}" destId="{83F510EC-F24E-47BF-8051-6AEBA2C0468C}" srcOrd="8" destOrd="0" presId="urn:microsoft.com/office/officeart/2005/8/layout/radial6"/>
    <dgm:cxn modelId="{4C80372D-8603-44D8-90FB-A18BD9A2AA92}" type="presParOf" srcId="{A9B97D59-3EBA-4C01-AECC-F587B22CCA23}" destId="{3A72FF70-6BD4-420B-B96A-D240CB19EB06}" srcOrd="9" destOrd="0" presId="urn:microsoft.com/office/officeart/2005/8/layout/radial6"/>
    <dgm:cxn modelId="{75F5CF87-8B8E-45EA-83DC-7DFD8BA2CCC9}" type="presParOf" srcId="{A9B97D59-3EBA-4C01-AECC-F587B22CCA23}" destId="{78C8943F-BE14-4603-902E-2E80E789F844}" srcOrd="10" destOrd="0" presId="urn:microsoft.com/office/officeart/2005/8/layout/radial6"/>
    <dgm:cxn modelId="{FE07DA90-D93D-4956-92B4-2C71A928183F}" type="presParOf" srcId="{A9B97D59-3EBA-4C01-AECC-F587B22CCA23}" destId="{6B4D26D3-0963-442F-9D66-D99DD27DF228}" srcOrd="11" destOrd="0" presId="urn:microsoft.com/office/officeart/2005/8/layout/radial6"/>
    <dgm:cxn modelId="{76C42E2C-1A1F-4D7F-950E-73397D47AAFB}" type="presParOf" srcId="{A9B97D59-3EBA-4C01-AECC-F587B22CCA23}" destId="{48005040-802D-46EA-A663-A5B2C478E534}" srcOrd="12" destOrd="0" presId="urn:microsoft.com/office/officeart/2005/8/layout/radial6"/>
    <dgm:cxn modelId="{B2C312A9-7E84-4CB9-B5E0-D79602543695}" type="presParOf" srcId="{A9B97D59-3EBA-4C01-AECC-F587B22CCA23}" destId="{4A65E9C9-5955-4F93-BF64-9DC5FAF3D4DB}" srcOrd="13" destOrd="0" presId="urn:microsoft.com/office/officeart/2005/8/layout/radial6"/>
    <dgm:cxn modelId="{17D5A41F-927D-4250-80FC-DAFBB427C711}" type="presParOf" srcId="{A9B97D59-3EBA-4C01-AECC-F587B22CCA23}" destId="{0E4AA8E6-51A8-44A7-8F25-C3B09F6B0EDF}" srcOrd="14" destOrd="0" presId="urn:microsoft.com/office/officeart/2005/8/layout/radial6"/>
    <dgm:cxn modelId="{0DF74997-4A32-4CAF-836F-66DF9B917503}" type="presParOf" srcId="{A9B97D59-3EBA-4C01-AECC-F587B22CCA23}" destId="{6977AAB9-9EB2-4F4E-BE93-83EDFA3A7C01}" srcOrd="15" destOrd="0" presId="urn:microsoft.com/office/officeart/2005/8/layout/radial6"/>
    <dgm:cxn modelId="{976D83C5-5E41-4A68-8EE3-716275159F75}" type="presParOf" srcId="{A9B97D59-3EBA-4C01-AECC-F587B22CCA23}" destId="{9C1BA2AD-E1E5-4C38-AD82-616F0E5E29D9}" srcOrd="16" destOrd="0" presId="urn:microsoft.com/office/officeart/2005/8/layout/radial6"/>
    <dgm:cxn modelId="{513260C7-C023-4BB7-ABE8-B3BEF524E155}" type="presParOf" srcId="{A9B97D59-3EBA-4C01-AECC-F587B22CCA23}" destId="{5EAA51D6-3F3A-4064-88CB-27182A8E162F}" srcOrd="17" destOrd="0" presId="urn:microsoft.com/office/officeart/2005/8/layout/radial6"/>
    <dgm:cxn modelId="{1A6045D9-442B-4796-8570-79CADCD2574F}" type="presParOf" srcId="{A9B97D59-3EBA-4C01-AECC-F587B22CCA23}" destId="{8D5D9BBD-E8E3-4EB6-B23A-FB4816789A5C}" srcOrd="18" destOrd="0" presId="urn:microsoft.com/office/officeart/2005/8/layout/radial6"/>
    <dgm:cxn modelId="{5B8C06EE-E078-4713-A847-BC1B512B482A}" type="presParOf" srcId="{A9B97D59-3EBA-4C01-AECC-F587B22CCA23}" destId="{D15A1CA7-6691-4978-B545-7F18674FADAF}" srcOrd="19" destOrd="0" presId="urn:microsoft.com/office/officeart/2005/8/layout/radial6"/>
    <dgm:cxn modelId="{C0AD8D8D-D93C-4C48-ADCD-0863021ED055}" type="presParOf" srcId="{A9B97D59-3EBA-4C01-AECC-F587B22CCA23}" destId="{5FD9D6D8-7278-445F-B521-07A2C5F771F6}" srcOrd="20" destOrd="0" presId="urn:microsoft.com/office/officeart/2005/8/layout/radial6"/>
    <dgm:cxn modelId="{54470BD4-3DD2-488D-840F-24AAECC11D18}" type="presParOf" srcId="{A9B97D59-3EBA-4C01-AECC-F587B22CCA23}" destId="{79A6B888-044E-4E4A-A283-C1C05C0DBD48}" srcOrd="21" destOrd="0" presId="urn:microsoft.com/office/officeart/2005/8/layout/radial6"/>
    <dgm:cxn modelId="{ABD2F467-EBDB-420C-A6B8-340F891D3342}" type="presParOf" srcId="{A9B97D59-3EBA-4C01-AECC-F587B22CCA23}" destId="{AE0D2441-D1B8-4137-82F6-90DD06516A31}" srcOrd="22" destOrd="0" presId="urn:microsoft.com/office/officeart/2005/8/layout/radial6"/>
    <dgm:cxn modelId="{CECCE89C-A7C3-4C5E-93A2-E8218ABA02C2}" type="presParOf" srcId="{A9B97D59-3EBA-4C01-AECC-F587B22CCA23}" destId="{E43F3256-E831-4FF7-8F9B-748F5906CA1D}" srcOrd="23" destOrd="0" presId="urn:microsoft.com/office/officeart/2005/8/layout/radial6"/>
    <dgm:cxn modelId="{361873E4-34D5-4342-A009-37E88CAA2206}" type="presParOf" srcId="{A9B97D59-3EBA-4C01-AECC-F587B22CCA23}" destId="{F01FBD7D-8E5A-4FD6-9ED9-7E156C65CD2E}" srcOrd="24" destOrd="0" presId="urn:microsoft.com/office/officeart/2005/8/layout/radial6"/>
    <dgm:cxn modelId="{600A2799-D99B-4BB9-8A62-271E77EAF716}" type="presParOf" srcId="{A9B97D59-3EBA-4C01-AECC-F587B22CCA23}" destId="{1A280884-74C3-4B9C-B3AF-16854F629D11}" srcOrd="25" destOrd="0" presId="urn:microsoft.com/office/officeart/2005/8/layout/radial6"/>
    <dgm:cxn modelId="{5EC32B6A-B217-4DE0-90EA-9E86554D50A3}" type="presParOf" srcId="{A9B97D59-3EBA-4C01-AECC-F587B22CCA23}" destId="{F718F153-B7BC-490D-B1DA-60C1F9B80640}" srcOrd="26" destOrd="0" presId="urn:microsoft.com/office/officeart/2005/8/layout/radial6"/>
    <dgm:cxn modelId="{81936399-7862-43FC-9D47-599BD74D252E}" type="presParOf" srcId="{A9B97D59-3EBA-4C01-AECC-F587B22CCA23}" destId="{471381D4-EC96-4551-A024-3995454354CB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81D4-EC96-4551-A024-3995454354CB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13800000"/>
            <a:gd name="adj2" fmla="val 162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FBD7D-8E5A-4FD6-9ED9-7E156C65CD2E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11400000"/>
            <a:gd name="adj2" fmla="val 13800000"/>
            <a:gd name="adj3" fmla="val 305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6B888-044E-4E4A-A283-C1C05C0DBD48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9000000"/>
            <a:gd name="adj2" fmla="val 114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D9BBD-E8E3-4EB6-B23A-FB4816789A5C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6600000"/>
            <a:gd name="adj2" fmla="val 90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7AAB9-9EB2-4F4E-BE93-83EDFA3A7C01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4200000"/>
            <a:gd name="adj2" fmla="val 66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05040-802D-46EA-A663-A5B2C478E534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1800000"/>
            <a:gd name="adj2" fmla="val 42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FF70-6BD4-420B-B96A-D240CB19EB06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21000000"/>
            <a:gd name="adj2" fmla="val 18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3FE3B-A6E4-4408-8E58-A6769B23F0D3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18600000"/>
            <a:gd name="adj2" fmla="val 210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0DA34-CC20-46EA-9CB2-025E5856226C}">
      <dsp:nvSpPr>
        <dsp:cNvPr id="0" name=""/>
        <dsp:cNvSpPr/>
      </dsp:nvSpPr>
      <dsp:spPr>
        <a:xfrm>
          <a:off x="1831673" y="397533"/>
          <a:ext cx="4027655" cy="4027655"/>
        </a:xfrm>
        <a:prstGeom prst="blockArc">
          <a:avLst>
            <a:gd name="adj1" fmla="val 16200000"/>
            <a:gd name="adj2" fmla="val 18600000"/>
            <a:gd name="adj3" fmla="val 3055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6CF26-AA13-40DB-9A38-1CBC9F9711A3}">
      <dsp:nvSpPr>
        <dsp:cNvPr id="0" name=""/>
        <dsp:cNvSpPr/>
      </dsp:nvSpPr>
      <dsp:spPr>
        <a:xfrm>
          <a:off x="3225020" y="1669595"/>
          <a:ext cx="1220495" cy="12204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200" kern="1200" dirty="0"/>
            <a:t> </a:t>
          </a:r>
        </a:p>
      </dsp:txBody>
      <dsp:txXfrm>
        <a:off x="3403757" y="1848332"/>
        <a:ext cx="863021" cy="863021"/>
      </dsp:txXfrm>
    </dsp:sp>
    <dsp:sp modelId="{70E7040F-FF8D-475D-965D-D43392EB1C66}">
      <dsp:nvSpPr>
        <dsp:cNvPr id="0" name=""/>
        <dsp:cNvSpPr/>
      </dsp:nvSpPr>
      <dsp:spPr>
        <a:xfrm>
          <a:off x="3418327" y="1116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 </a:t>
          </a:r>
        </a:p>
      </dsp:txBody>
      <dsp:txXfrm>
        <a:off x="3543443" y="126232"/>
        <a:ext cx="604115" cy="604115"/>
      </dsp:txXfrm>
    </dsp:sp>
    <dsp:sp modelId="{DDD5D7AB-73CD-448C-80AB-EF50E5F5B573}">
      <dsp:nvSpPr>
        <dsp:cNvPr id="0" name=""/>
        <dsp:cNvSpPr/>
      </dsp:nvSpPr>
      <dsp:spPr>
        <a:xfrm>
          <a:off x="4693020" y="465066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4818136" y="590182"/>
        <a:ext cx="604115" cy="604115"/>
      </dsp:txXfrm>
    </dsp:sp>
    <dsp:sp modelId="{90B4F4E7-4B57-45F4-98B0-E1C1D8A6BAA9}">
      <dsp:nvSpPr>
        <dsp:cNvPr id="0" name=""/>
        <dsp:cNvSpPr/>
      </dsp:nvSpPr>
      <dsp:spPr>
        <a:xfrm>
          <a:off x="5371271" y="1639830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5496387" y="1764946"/>
        <a:ext cx="604115" cy="604115"/>
      </dsp:txXfrm>
    </dsp:sp>
    <dsp:sp modelId="{78C8943F-BE14-4603-902E-2E80E789F844}">
      <dsp:nvSpPr>
        <dsp:cNvPr id="0" name=""/>
        <dsp:cNvSpPr/>
      </dsp:nvSpPr>
      <dsp:spPr>
        <a:xfrm>
          <a:off x="5135717" y="2975722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5260833" y="3100838"/>
        <a:ext cx="604115" cy="604115"/>
      </dsp:txXfrm>
    </dsp:sp>
    <dsp:sp modelId="{4A65E9C9-5955-4F93-BF64-9DC5FAF3D4DB}">
      <dsp:nvSpPr>
        <dsp:cNvPr id="0" name=""/>
        <dsp:cNvSpPr/>
      </dsp:nvSpPr>
      <dsp:spPr>
        <a:xfrm>
          <a:off x="4096577" y="3847664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4221693" y="3972780"/>
        <a:ext cx="604115" cy="604115"/>
      </dsp:txXfrm>
    </dsp:sp>
    <dsp:sp modelId="{9C1BA2AD-E1E5-4C38-AD82-616F0E5E29D9}">
      <dsp:nvSpPr>
        <dsp:cNvPr id="0" name=""/>
        <dsp:cNvSpPr/>
      </dsp:nvSpPr>
      <dsp:spPr>
        <a:xfrm>
          <a:off x="2740077" y="3847664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 dirty="0"/>
        </a:p>
      </dsp:txBody>
      <dsp:txXfrm>
        <a:off x="2865193" y="3972780"/>
        <a:ext cx="604115" cy="604115"/>
      </dsp:txXfrm>
    </dsp:sp>
    <dsp:sp modelId="{D15A1CA7-6691-4978-B545-7F18674FADAF}">
      <dsp:nvSpPr>
        <dsp:cNvPr id="0" name=""/>
        <dsp:cNvSpPr/>
      </dsp:nvSpPr>
      <dsp:spPr>
        <a:xfrm>
          <a:off x="1700937" y="2975722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 </a:t>
          </a:r>
        </a:p>
      </dsp:txBody>
      <dsp:txXfrm>
        <a:off x="1826053" y="3100838"/>
        <a:ext cx="604115" cy="604115"/>
      </dsp:txXfrm>
    </dsp:sp>
    <dsp:sp modelId="{AE0D2441-D1B8-4137-82F6-90DD06516A31}">
      <dsp:nvSpPr>
        <dsp:cNvPr id="0" name=""/>
        <dsp:cNvSpPr/>
      </dsp:nvSpPr>
      <dsp:spPr>
        <a:xfrm>
          <a:off x="1465383" y="1639830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 </a:t>
          </a:r>
        </a:p>
      </dsp:txBody>
      <dsp:txXfrm>
        <a:off x="1590499" y="1764946"/>
        <a:ext cx="604115" cy="604115"/>
      </dsp:txXfrm>
    </dsp:sp>
    <dsp:sp modelId="{1A280884-74C3-4B9C-B3AF-16854F629D11}">
      <dsp:nvSpPr>
        <dsp:cNvPr id="0" name=""/>
        <dsp:cNvSpPr/>
      </dsp:nvSpPr>
      <dsp:spPr>
        <a:xfrm>
          <a:off x="2143633" y="465066"/>
          <a:ext cx="854347" cy="854347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 </a:t>
          </a:r>
        </a:p>
      </dsp:txBody>
      <dsp:txXfrm>
        <a:off x="2268749" y="590182"/>
        <a:ext cx="604115" cy="60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0.05166</cdr:x>
      <cdr:y>0.78802</cdr:y>
    </cdr:from>
    <cdr:to>
      <cdr:x>0.13435</cdr:x>
      <cdr:y>0.85889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0162CA6-F9EE-4DFD-953D-F5EE93EDCE70}"/>
            </a:ext>
          </a:extLst>
        </cdr:cNvPr>
        <cdr:cNvSpPr txBox="1"/>
      </cdr:nvSpPr>
      <cdr:spPr>
        <a:xfrm xmlns:a="http://schemas.openxmlformats.org/drawingml/2006/main">
          <a:off x="314930" y="3202495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0.05166</cdr:x>
      <cdr:y>0.78802</cdr:y>
    </cdr:from>
    <cdr:to>
      <cdr:x>0.13435</cdr:x>
      <cdr:y>0.85889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80162CA6-F9EE-4DFD-953D-F5EE93EDCE70}"/>
            </a:ext>
          </a:extLst>
        </cdr:cNvPr>
        <cdr:cNvSpPr txBox="1"/>
      </cdr:nvSpPr>
      <cdr:spPr>
        <a:xfrm xmlns:a="http://schemas.openxmlformats.org/drawingml/2006/main">
          <a:off x="314930" y="3202495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5B2CB-06DF-41DF-B8B2-7CC6CF101FEA}" type="datetimeFigureOut">
              <a:rPr lang="it-IT" smtClean="0"/>
              <a:t>30/11/2018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057CE-CDC0-4E39-995A-DF5E0922AB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57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10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12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97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535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642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60400" y="379413"/>
            <a:ext cx="8102600" cy="4559300"/>
          </a:xfrm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959" y="5152675"/>
            <a:ext cx="5557021" cy="3979388"/>
          </a:xfrm>
          <a:noFill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89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69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14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10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44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47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60400" y="379413"/>
            <a:ext cx="8102600" cy="4559300"/>
          </a:xfrm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959" y="5152675"/>
            <a:ext cx="5557021" cy="3979388"/>
          </a:xfrm>
          <a:noFill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4910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31788" y="258763"/>
            <a:ext cx="7461251" cy="4197350"/>
          </a:xfrm>
          <a:solidFill>
            <a:srgbClr val="FFFFFF"/>
          </a:solidFill>
          <a:ln/>
        </p:spPr>
      </p:sp>
      <p:sp>
        <p:nvSpPr>
          <p:cNvPr id="81924" name="Segnaposto note 5"/>
          <p:cNvSpPr>
            <a:spLocks noGrp="1"/>
          </p:cNvSpPr>
          <p:nvPr>
            <p:ph type="body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4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9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0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70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74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60400" y="379413"/>
            <a:ext cx="8102600" cy="4559300"/>
          </a:xfrm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959" y="5152675"/>
            <a:ext cx="5557021" cy="3979388"/>
          </a:xfrm>
          <a:noFill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1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7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057CE-CDC0-4E39-995A-DF5E0922AB0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7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Black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54798" y="1628799"/>
            <a:ext cx="10483574" cy="2448269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0" hangingPunct="0">
              <a:spcBef>
                <a:spcPts val="0"/>
              </a:spcBef>
              <a:buNone/>
              <a:defRPr/>
            </a:pP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</a:rPr>
              <a:t>L’impatto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 del 5G in Italia</a:t>
            </a: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</a:rPr>
              <a:t>I trend e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</a:rPr>
              <a:t>scenari</a:t>
            </a:r>
            <a:r>
              <a:rPr lang="en-US" sz="3200" b="1" i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2">
                    <a:lumMod val="75000"/>
                  </a:schemeClr>
                </a:solidFill>
              </a:rPr>
              <a:t>possibili</a:t>
            </a:r>
            <a:endParaRPr lang="en-US" sz="3200" b="1" i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endParaRPr lang="en-US" sz="3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r>
              <a:rPr lang="en-US" sz="3600" b="1" i="0" dirty="0">
                <a:solidFill>
                  <a:schemeClr val="tx2">
                    <a:lumMod val="75000"/>
                  </a:schemeClr>
                </a:solidFill>
              </a:rPr>
              <a:t>Giancarlo </a:t>
            </a:r>
            <a:r>
              <a:rPr lang="en-US" sz="3600" b="1" i="0" dirty="0" err="1">
                <a:solidFill>
                  <a:schemeClr val="tx2">
                    <a:lumMod val="75000"/>
                  </a:schemeClr>
                </a:solidFill>
              </a:rPr>
              <a:t>Capitani</a:t>
            </a:r>
            <a:endParaRPr lang="en-US" sz="3600" b="1" i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eaLnBrk="0" hangingPunct="0">
              <a:spcBef>
                <a:spcPts val="0"/>
              </a:spcBef>
              <a:buNone/>
              <a:defRPr/>
            </a:pPr>
            <a:r>
              <a:rPr lang="en-US" sz="2800" b="1" i="0" dirty="0" err="1">
                <a:solidFill>
                  <a:schemeClr val="tx2">
                    <a:lumMod val="75000"/>
                  </a:schemeClr>
                </a:solidFill>
              </a:rPr>
              <a:t>Presidente</a:t>
            </a:r>
            <a:r>
              <a:rPr lang="en-US" sz="2800" b="1" i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i="0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en-US" sz="2800" b="1" i="0" dirty="0">
                <a:solidFill>
                  <a:schemeClr val="tx2">
                    <a:lumMod val="75000"/>
                  </a:schemeClr>
                </a:solidFill>
              </a:rPr>
              <a:t> cube</a:t>
            </a:r>
          </a:p>
          <a:p>
            <a:pPr marL="0" indent="0" algn="l">
              <a:lnSpc>
                <a:spcPts val="3000"/>
              </a:lnSpc>
              <a:spcBef>
                <a:spcPts val="600"/>
              </a:spcBef>
              <a:buNone/>
            </a:pP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uppo 7"/>
          <p:cNvGrpSpPr/>
          <p:nvPr userDrawn="1"/>
        </p:nvGrpSpPr>
        <p:grpSpPr>
          <a:xfrm>
            <a:off x="222276" y="5462240"/>
            <a:ext cx="11698529" cy="576064"/>
            <a:chOff x="180597" y="260648"/>
            <a:chExt cx="9505055" cy="576064"/>
          </a:xfrm>
        </p:grpSpPr>
        <p:cxnSp>
          <p:nvCxnSpPr>
            <p:cNvPr id="9" name="Connettore 1 8"/>
            <p:cNvCxnSpPr/>
            <p:nvPr userDrawn="1"/>
          </p:nvCxnSpPr>
          <p:spPr>
            <a:xfrm flipH="1">
              <a:off x="180597" y="836712"/>
              <a:ext cx="9505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 bwMode="auto">
            <a:xfrm flipH="1" flipV="1">
              <a:off x="180597" y="260648"/>
              <a:ext cx="0" cy="576064"/>
            </a:xfrm>
            <a:prstGeom prst="line">
              <a:avLst/>
            </a:prstGeom>
            <a:ln>
              <a:tailEnd type="oval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R:\NETCUBE\ADMIN\logo\definitivo\Net Consulting 3 esecutiv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39" y="5750277"/>
            <a:ext cx="2110669" cy="9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ttotitolo 2"/>
          <p:cNvSpPr txBox="1">
            <a:spLocks/>
          </p:cNvSpPr>
          <p:nvPr userDrawn="1"/>
        </p:nvSpPr>
        <p:spPr>
          <a:xfrm>
            <a:off x="222276" y="6093290"/>
            <a:ext cx="10483574" cy="466082"/>
          </a:xfrm>
          <a:prstGeom prst="rect">
            <a:avLst/>
          </a:prstGeom>
        </p:spPr>
        <p:txBody>
          <a:bodyPr lIns="91430" tIns="45715" rIns="91430" bIns="45715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20000"/>
              </a:spcBef>
              <a:buNone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CNIT, 5G </a:t>
            </a:r>
            <a:r>
              <a:rPr lang="it-IT" sz="1800" b="1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Italy</a:t>
            </a: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The Global Meeting in Rome</a:t>
            </a:r>
          </a:p>
          <a:p>
            <a:pPr marL="0" indent="0" algn="l">
              <a:spcBef>
                <a:spcPct val="20000"/>
              </a:spcBef>
              <a:buNone/>
            </a:pPr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 dicembre 2018</a:t>
            </a:r>
          </a:p>
        </p:txBody>
      </p:sp>
    </p:spTree>
    <p:extLst>
      <p:ext uri="{BB962C8B-B14F-4D97-AF65-F5344CB8AC3E}">
        <p14:creationId xmlns:p14="http://schemas.microsoft.com/office/powerpoint/2010/main" val="25008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86" indent="0">
              <a:buNone/>
              <a:defRPr sz="3300"/>
            </a:lvl2pPr>
            <a:lvl3pPr marL="1072770" indent="0">
              <a:buNone/>
              <a:defRPr sz="2800"/>
            </a:lvl3pPr>
            <a:lvl4pPr marL="1609155" indent="0">
              <a:buNone/>
              <a:defRPr sz="2300"/>
            </a:lvl4pPr>
            <a:lvl5pPr marL="2145540" indent="0">
              <a:buNone/>
              <a:defRPr sz="2300"/>
            </a:lvl5pPr>
            <a:lvl6pPr marL="2681926" indent="0">
              <a:buNone/>
              <a:defRPr sz="2300"/>
            </a:lvl6pPr>
            <a:lvl7pPr marL="3218310" indent="0">
              <a:buNone/>
              <a:defRPr sz="2300"/>
            </a:lvl7pPr>
            <a:lvl8pPr marL="3754696" indent="0">
              <a:buNone/>
              <a:defRPr sz="2300"/>
            </a:lvl8pPr>
            <a:lvl9pPr marL="4291081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86" indent="0">
              <a:buNone/>
              <a:defRPr sz="1400"/>
            </a:lvl2pPr>
            <a:lvl3pPr marL="1072770" indent="0">
              <a:buNone/>
              <a:defRPr sz="1200"/>
            </a:lvl3pPr>
            <a:lvl4pPr marL="1609155" indent="0">
              <a:buNone/>
              <a:defRPr sz="1100"/>
            </a:lvl4pPr>
            <a:lvl5pPr marL="2145540" indent="0">
              <a:buNone/>
              <a:defRPr sz="1100"/>
            </a:lvl5pPr>
            <a:lvl6pPr marL="2681926" indent="0">
              <a:buNone/>
              <a:defRPr sz="1100"/>
            </a:lvl6pPr>
            <a:lvl7pPr marL="3218310" indent="0">
              <a:buNone/>
              <a:defRPr sz="1100"/>
            </a:lvl7pPr>
            <a:lvl8pPr marL="3754696" indent="0">
              <a:buNone/>
              <a:defRPr sz="1100"/>
            </a:lvl8pPr>
            <a:lvl9pPr marL="4291081" indent="0">
              <a:buNone/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7319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2287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06379"/>
            <a:ext cx="2743200" cy="438785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06379"/>
            <a:ext cx="8026400" cy="438785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3771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8" y="1546225"/>
            <a:ext cx="10354734" cy="39624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638585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994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026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779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065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6" indent="0">
              <a:buNone/>
              <a:defRPr sz="2300" b="1"/>
            </a:lvl2pPr>
            <a:lvl3pPr marL="1072770" indent="0">
              <a:buNone/>
              <a:defRPr sz="2100" b="1"/>
            </a:lvl3pPr>
            <a:lvl4pPr marL="1609155" indent="0">
              <a:buNone/>
              <a:defRPr sz="1900" b="1"/>
            </a:lvl4pPr>
            <a:lvl5pPr marL="2145540" indent="0">
              <a:buNone/>
              <a:defRPr sz="1900" b="1"/>
            </a:lvl5pPr>
            <a:lvl6pPr marL="2681926" indent="0">
              <a:buNone/>
              <a:defRPr sz="1900" b="1"/>
            </a:lvl6pPr>
            <a:lvl7pPr marL="3218310" indent="0">
              <a:buNone/>
              <a:defRPr sz="1900" b="1"/>
            </a:lvl7pPr>
            <a:lvl8pPr marL="3754696" indent="0">
              <a:buNone/>
              <a:defRPr sz="1900" b="1"/>
            </a:lvl8pPr>
            <a:lvl9pPr marL="4291081" indent="0">
              <a:buNone/>
              <a:defRPr sz="1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6" indent="0">
              <a:buNone/>
              <a:defRPr sz="2300" b="1"/>
            </a:lvl2pPr>
            <a:lvl3pPr marL="1072770" indent="0">
              <a:buNone/>
              <a:defRPr sz="2100" b="1"/>
            </a:lvl3pPr>
            <a:lvl4pPr marL="1609155" indent="0">
              <a:buNone/>
              <a:defRPr sz="1900" b="1"/>
            </a:lvl4pPr>
            <a:lvl5pPr marL="2145540" indent="0">
              <a:buNone/>
              <a:defRPr sz="1900" b="1"/>
            </a:lvl5pPr>
            <a:lvl6pPr marL="2681926" indent="0">
              <a:buNone/>
              <a:defRPr sz="1900" b="1"/>
            </a:lvl6pPr>
            <a:lvl7pPr marL="3218310" indent="0">
              <a:buNone/>
              <a:defRPr sz="1900" b="1"/>
            </a:lvl7pPr>
            <a:lvl8pPr marL="3754696" indent="0">
              <a:buNone/>
              <a:defRPr sz="1900" b="1"/>
            </a:lvl8pPr>
            <a:lvl9pPr marL="4291081" indent="0">
              <a:buNone/>
              <a:defRPr sz="1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2665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107275" tIns="53637" rIns="107275" bIns="53637" rtlCol="0" anchor="ctr">
            <a:noAutofit/>
          </a:bodyPr>
          <a:lstStyle>
            <a:lvl1pPr>
              <a:defRPr lang="it-IT"/>
            </a:lvl1pPr>
          </a:lstStyle>
          <a:p>
            <a:pPr lvl="0">
              <a:lnSpc>
                <a:spcPts val="2500"/>
              </a:lnSpc>
            </a:pPr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93464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88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4" y="273054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86" indent="0">
              <a:buNone/>
              <a:defRPr sz="1400"/>
            </a:lvl2pPr>
            <a:lvl3pPr marL="1072770" indent="0">
              <a:buNone/>
              <a:defRPr sz="1200"/>
            </a:lvl3pPr>
            <a:lvl4pPr marL="1609155" indent="0">
              <a:buNone/>
              <a:defRPr sz="1100"/>
            </a:lvl4pPr>
            <a:lvl5pPr marL="2145540" indent="0">
              <a:buNone/>
              <a:defRPr sz="1100"/>
            </a:lvl5pPr>
            <a:lvl6pPr marL="2681926" indent="0">
              <a:buNone/>
              <a:defRPr sz="1100"/>
            </a:lvl6pPr>
            <a:lvl7pPr marL="3218310" indent="0">
              <a:buNone/>
              <a:defRPr sz="1100"/>
            </a:lvl7pPr>
            <a:lvl8pPr marL="3754696" indent="0">
              <a:buNone/>
              <a:defRPr sz="1100"/>
            </a:lvl8pPr>
            <a:lvl9pPr marL="4291081" indent="0">
              <a:buNone/>
              <a:defRPr sz="11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8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/>
          <a:p>
            <a:pPr lvl="0">
              <a:lnSpc>
                <a:spcPts val="2500"/>
              </a:lnSpc>
            </a:pPr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220758"/>
            <a:ext cx="10972800" cy="4525963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it-IT" dirty="0"/>
              <a:t>Testo corpo 18 a tutti i livelli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grpSp>
        <p:nvGrpSpPr>
          <p:cNvPr id="4" name="Gruppo 3"/>
          <p:cNvGrpSpPr/>
          <p:nvPr userDrawn="1"/>
        </p:nvGrpSpPr>
        <p:grpSpPr>
          <a:xfrm>
            <a:off x="222276" y="260648"/>
            <a:ext cx="11698529" cy="576064"/>
            <a:chOff x="180597" y="260648"/>
            <a:chExt cx="9505055" cy="576064"/>
          </a:xfrm>
        </p:grpSpPr>
        <p:cxnSp>
          <p:nvCxnSpPr>
            <p:cNvPr id="11" name="Connettore 1 10"/>
            <p:cNvCxnSpPr/>
            <p:nvPr userDrawn="1"/>
          </p:nvCxnSpPr>
          <p:spPr>
            <a:xfrm flipH="1">
              <a:off x="180597" y="836712"/>
              <a:ext cx="95050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 bwMode="auto">
            <a:xfrm flipH="1" flipV="1">
              <a:off x="180597" y="260648"/>
              <a:ext cx="0" cy="576064"/>
            </a:xfrm>
            <a:prstGeom prst="line">
              <a:avLst/>
            </a:prstGeom>
            <a:ln>
              <a:tailEnd type="oval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14"/>
          <p:cNvGrpSpPr/>
          <p:nvPr userDrawn="1"/>
        </p:nvGrpSpPr>
        <p:grpSpPr>
          <a:xfrm>
            <a:off x="222276" y="5877272"/>
            <a:ext cx="11698529" cy="360040"/>
            <a:chOff x="200472" y="6021288"/>
            <a:chExt cx="9505056" cy="360040"/>
          </a:xfrm>
        </p:grpSpPr>
        <p:cxnSp>
          <p:nvCxnSpPr>
            <p:cNvPr id="16" name="Connettore 1 15"/>
            <p:cNvCxnSpPr/>
            <p:nvPr userDrawn="1"/>
          </p:nvCxnSpPr>
          <p:spPr>
            <a:xfrm>
              <a:off x="200472" y="6381328"/>
              <a:ext cx="9505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 bwMode="auto">
            <a:xfrm flipV="1">
              <a:off x="9705528" y="6021288"/>
              <a:ext cx="0" cy="360040"/>
            </a:xfrm>
            <a:prstGeom prst="line">
              <a:avLst/>
            </a:prstGeom>
            <a:ln>
              <a:tailEnd type="oval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857" y="6281248"/>
            <a:ext cx="1511183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 userDrawn="1"/>
        </p:nvSpPr>
        <p:spPr>
          <a:xfrm>
            <a:off x="5820431" y="6690463"/>
            <a:ext cx="655949" cy="206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800"/>
              </a:lnSpc>
              <a:defRPr/>
            </a:pPr>
            <a:r>
              <a:rPr kumimoji="1" lang="en-US" sz="1100" b="1" kern="1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t>Pag. </a:t>
            </a:r>
            <a:fld id="{5E0F1948-C109-4451-823C-D794D552C846}" type="slidenum">
              <a:rPr kumimoji="1" lang="en-US" sz="1100" b="1" kern="120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rial" charset="0"/>
              </a:rPr>
              <a:pPr>
                <a:lnSpc>
                  <a:spcPts val="800"/>
                </a:lnSpc>
                <a:defRPr/>
              </a:pPr>
              <a:t>‹N›</a:t>
            </a:fld>
            <a:endParaRPr kumimoji="1" lang="en-US" sz="1100" b="1" kern="1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71232263"/>
              </p:ext>
            </p:extLst>
          </p:nvPr>
        </p:nvGraphicFramePr>
        <p:xfrm>
          <a:off x="128103" y="6241176"/>
          <a:ext cx="11792699" cy="592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13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20000"/>
                        </a:spcBef>
                        <a:buNone/>
                      </a:pPr>
                      <a:r>
                        <a:rPr lang="it-IT" sz="11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CNIT, 5G </a:t>
                      </a:r>
                      <a:r>
                        <a:rPr lang="it-IT" sz="1100" b="1" i="1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r>
                        <a:rPr lang="it-IT" sz="11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The Global Meeting in Rome</a:t>
                      </a:r>
                    </a:p>
                    <a:p>
                      <a:pPr marL="0" indent="0" algn="l">
                        <a:spcBef>
                          <a:spcPct val="20000"/>
                        </a:spcBef>
                        <a:buNone/>
                      </a:pPr>
                      <a:r>
                        <a:rPr lang="it-IT" sz="11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dicembre 2018</a:t>
                      </a:r>
                    </a:p>
                  </a:txBody>
                  <a:tcPr marL="44308" marR="44308" marT="0" marB="0" anchor="ctr"/>
                </a:tc>
                <a:tc>
                  <a:txBody>
                    <a:bodyPr/>
                    <a:lstStyle/>
                    <a:p>
                      <a:pPr marL="446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4308" marR="4430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4308" marR="4430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3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1072770" rtl="0" eaLnBrk="1" latinLnBrk="0" hangingPunct="1">
        <a:spcBef>
          <a:spcPct val="0"/>
        </a:spcBef>
        <a:buNone/>
        <a:defRPr lang="it-IT" sz="28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6" indent="-266706" algn="l" defTabSz="10727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16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75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34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1842" indent="-266706" algn="l" defTabSz="10727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18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03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88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74" indent="-268192" algn="l" defTabSz="1072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6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55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26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10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96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81" algn="l" defTabSz="10727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1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en-GB" sz="3200" kern="0" dirty="0">
                <a:solidFill>
                  <a:srgbClr val="17375E"/>
                </a:solidFill>
              </a:rPr>
              <a:t>Il Piano </a:t>
            </a:r>
            <a:r>
              <a:rPr kumimoji="1" lang="en-GB" sz="3200" kern="0" dirty="0" err="1">
                <a:solidFill>
                  <a:srgbClr val="17375E"/>
                </a:solidFill>
              </a:rPr>
              <a:t>Industria</a:t>
            </a:r>
            <a:r>
              <a:rPr kumimoji="1" lang="en-GB" sz="3200" kern="0" dirty="0">
                <a:solidFill>
                  <a:srgbClr val="17375E"/>
                </a:solidFill>
              </a:rPr>
              <a:t> 4.0 ha </a:t>
            </a:r>
            <a:r>
              <a:rPr kumimoji="1" lang="en-GB" sz="3200" kern="0" dirty="0" err="1">
                <a:solidFill>
                  <a:srgbClr val="17375E"/>
                </a:solidFill>
              </a:rPr>
              <a:t>indotto</a:t>
            </a:r>
            <a:r>
              <a:rPr kumimoji="1" lang="en-GB" sz="3200" kern="0" dirty="0">
                <a:solidFill>
                  <a:srgbClr val="17375E"/>
                </a:solidFill>
              </a:rPr>
              <a:t> una </a:t>
            </a:r>
            <a:r>
              <a:rPr kumimoji="1" lang="en-GB" sz="3200" kern="0" dirty="0" err="1">
                <a:solidFill>
                  <a:srgbClr val="17375E"/>
                </a:solidFill>
              </a:rPr>
              <a:t>nuova</a:t>
            </a:r>
            <a:r>
              <a:rPr kumimoji="1" lang="en-GB" sz="3200" kern="0" dirty="0">
                <a:solidFill>
                  <a:srgbClr val="17375E"/>
                </a:solidFill>
              </a:rPr>
              <a:t> </a:t>
            </a:r>
            <a:r>
              <a:rPr kumimoji="1" lang="en-GB" sz="3200" kern="0" dirty="0" err="1">
                <a:solidFill>
                  <a:srgbClr val="17375E"/>
                </a:solidFill>
              </a:rPr>
              <a:t>digitalizzazione</a:t>
            </a:r>
            <a:r>
              <a:rPr kumimoji="1" lang="en-GB" sz="3200" kern="0" dirty="0">
                <a:solidFill>
                  <a:srgbClr val="17375E"/>
                </a:solidFill>
              </a:rPr>
              <a:t> </a:t>
            </a:r>
            <a:r>
              <a:rPr kumimoji="1" lang="en-GB" sz="3200" kern="0" dirty="0" err="1">
                <a:solidFill>
                  <a:srgbClr val="17375E"/>
                </a:solidFill>
              </a:rPr>
              <a:t>delle</a:t>
            </a:r>
            <a:r>
              <a:rPr kumimoji="1" lang="en-GB" sz="3200" kern="0" dirty="0">
                <a:solidFill>
                  <a:srgbClr val="17375E"/>
                </a:solidFill>
              </a:rPr>
              <a:t> </a:t>
            </a:r>
            <a:r>
              <a:rPr kumimoji="1" lang="en-GB" sz="3200" kern="0" dirty="0" err="1">
                <a:solidFill>
                  <a:srgbClr val="17375E"/>
                </a:solidFill>
              </a:rPr>
              <a:t>filiere</a:t>
            </a:r>
            <a:r>
              <a:rPr kumimoji="1" lang="en-GB" sz="3200" kern="0" dirty="0">
                <a:solidFill>
                  <a:srgbClr val="17375E"/>
                </a:solidFill>
              </a:rPr>
              <a:t> </a:t>
            </a:r>
            <a:r>
              <a:rPr kumimoji="1" lang="en-GB" sz="3200" kern="0" dirty="0" err="1">
                <a:solidFill>
                  <a:srgbClr val="17375E"/>
                </a:solidFill>
              </a:rPr>
              <a:t>industriali</a:t>
            </a:r>
            <a:r>
              <a:rPr kumimoji="1" lang="en-GB" sz="3200" kern="0" dirty="0">
                <a:solidFill>
                  <a:srgbClr val="17375E"/>
                </a:solidFill>
              </a:rPr>
              <a:t>, e </a:t>
            </a:r>
            <a:r>
              <a:rPr kumimoji="1" lang="en-GB" sz="3200" kern="0" dirty="0" err="1">
                <a:solidFill>
                  <a:srgbClr val="17375E"/>
                </a:solidFill>
              </a:rPr>
              <a:t>il</a:t>
            </a:r>
            <a:r>
              <a:rPr kumimoji="1" lang="en-GB" sz="3200" kern="0" dirty="0">
                <a:solidFill>
                  <a:srgbClr val="17375E"/>
                </a:solidFill>
              </a:rPr>
              <a:t> 5G </a:t>
            </a:r>
            <a:r>
              <a:rPr kumimoji="1" lang="en-GB" sz="3200" kern="0" dirty="0" err="1">
                <a:solidFill>
                  <a:srgbClr val="17375E"/>
                </a:solidFill>
              </a:rPr>
              <a:t>può</a:t>
            </a:r>
            <a:r>
              <a:rPr kumimoji="1" lang="en-GB" sz="3200" kern="0" dirty="0">
                <a:solidFill>
                  <a:srgbClr val="17375E"/>
                </a:solidFill>
              </a:rPr>
              <a:t> </a:t>
            </a:r>
            <a:r>
              <a:rPr kumimoji="1" lang="en-GB" sz="3200" kern="0" dirty="0" err="1">
                <a:solidFill>
                  <a:srgbClr val="17375E"/>
                </a:solidFill>
              </a:rPr>
              <a:t>esserne</a:t>
            </a:r>
            <a:r>
              <a:rPr kumimoji="1" lang="en-GB" sz="3200" kern="0" dirty="0">
                <a:solidFill>
                  <a:srgbClr val="17375E"/>
                </a:solidFill>
              </a:rPr>
              <a:t> </a:t>
            </a:r>
            <a:r>
              <a:rPr kumimoji="1" lang="en-GB" sz="3200" kern="0" dirty="0" err="1">
                <a:solidFill>
                  <a:srgbClr val="17375E"/>
                </a:solidFill>
              </a:rPr>
              <a:t>l’acceleratore</a:t>
            </a:r>
            <a:endParaRPr kumimoji="1" lang="it-IT" sz="3200" kern="0" dirty="0">
              <a:solidFill>
                <a:srgbClr val="17375E"/>
              </a:solidFill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E33050EC-36D4-4D74-BEF5-EE463F2B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68" y="6394086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Anitech</a:t>
            </a:r>
            <a:r>
              <a:rPr lang="it-IT" dirty="0"/>
              <a:t> </a:t>
            </a:r>
            <a:r>
              <a:rPr lang="it-IT" dirty="0" err="1"/>
              <a:t>Assinform</a:t>
            </a:r>
            <a:r>
              <a:rPr lang="it-IT" dirty="0"/>
              <a:t>, 2018</a:t>
            </a:r>
            <a:endParaRPr lang="en-US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25ACE1B-95A3-4FEB-88F3-CA22828A6CF3}"/>
              </a:ext>
            </a:extLst>
          </p:cNvPr>
          <p:cNvGrpSpPr/>
          <p:nvPr/>
        </p:nvGrpSpPr>
        <p:grpSpPr>
          <a:xfrm>
            <a:off x="191344" y="1063769"/>
            <a:ext cx="11468542" cy="5029527"/>
            <a:chOff x="191344" y="1063769"/>
            <a:chExt cx="11468542" cy="502952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732DE87-8C63-470C-952A-DAE9A1AA7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063769"/>
              <a:ext cx="11324526" cy="5029527"/>
            </a:xfrm>
            <a:prstGeom prst="rect">
              <a:avLst/>
            </a:prstGeom>
          </p:spPr>
        </p:pic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2C6DF874-77F7-41FA-9C7B-B127B4720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344" y="1618927"/>
              <a:ext cx="32403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t-IT"/>
              </a:defPPr>
              <a:lvl1pPr>
                <a:defRPr sz="1400" b="1" i="1">
                  <a:solidFill>
                    <a:srgbClr val="002060"/>
                  </a:solidFill>
                </a:defRPr>
              </a:lvl1pPr>
            </a:lstStyle>
            <a:p>
              <a:r>
                <a:rPr lang="it-IT" dirty="0"/>
                <a:t>Valori in mln € e variazioni %</a:t>
              </a:r>
              <a:endParaRPr lang="en-US" dirty="0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DB1E7FBB-29C7-4B27-ABB6-65A733933E97}"/>
                </a:ext>
              </a:extLst>
            </p:cNvPr>
            <p:cNvSpPr/>
            <p:nvPr/>
          </p:nvSpPr>
          <p:spPr>
            <a:xfrm>
              <a:off x="767408" y="1063769"/>
              <a:ext cx="3240360" cy="562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5911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217344" y="191743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La trasformazione digitale deve ripartire dai territori e il 5G ne può costituire la piattaforma abilitante per ridurne i gap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3B178C-253A-44EC-8D79-5FFF7154F948}"/>
              </a:ext>
            </a:extLst>
          </p:cNvPr>
          <p:cNvSpPr txBox="1"/>
          <p:nvPr/>
        </p:nvSpPr>
        <p:spPr>
          <a:xfrm>
            <a:off x="217479" y="938484"/>
            <a:ext cx="46805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/>
              <a:t>Livello di copertura della banda ultra larga in Italia per regioni, aprile 2018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FE22A3-BB67-426C-A5FC-64E6EA20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44" y="1376702"/>
            <a:ext cx="11639296" cy="4788602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26D2D3D4-C758-407F-AC92-56F3C457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00" y="630686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elaborazioni </a:t>
            </a:r>
            <a:r>
              <a:rPr lang="it-IT" dirty="0" err="1"/>
              <a:t>NetConsulting</a:t>
            </a:r>
            <a:r>
              <a:rPr lang="it-IT" dirty="0"/>
              <a:t> cube su Open Data MISE, Piano Strategico Banda Ultra Larga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EB74FD-989A-48AE-B064-E6E953A8AF4F}"/>
              </a:ext>
            </a:extLst>
          </p:cNvPr>
          <p:cNvSpPr txBox="1"/>
          <p:nvPr/>
        </p:nvSpPr>
        <p:spPr>
          <a:xfrm>
            <a:off x="6240016" y="1007370"/>
            <a:ext cx="46805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/>
              <a:t>Mercato Digitale in Italia per macroregioni</a:t>
            </a:r>
          </a:p>
        </p:txBody>
      </p:sp>
    </p:spTree>
    <p:extLst>
      <p:ext uri="{BB962C8B-B14F-4D97-AF65-F5344CB8AC3E}">
        <p14:creationId xmlns:p14="http://schemas.microsoft.com/office/powerpoint/2010/main" val="268638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600" kern="0" dirty="0">
                <a:solidFill>
                  <a:srgbClr val="17375E"/>
                </a:solidFill>
              </a:rPr>
              <a:t>Il 5G può stimolare la crescita delle start up innovative Italia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5A93C7B5-DF1A-47D5-8EF9-C55AA6423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38553"/>
              </p:ext>
            </p:extLst>
          </p:nvPr>
        </p:nvGraphicFramePr>
        <p:xfrm>
          <a:off x="142739" y="1153004"/>
          <a:ext cx="6604000" cy="477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riangolo isoscele 4">
            <a:extLst>
              <a:ext uri="{FF2B5EF4-FFF2-40B4-BE49-F238E27FC236}">
                <a16:creationId xmlns:a16="http://schemas.microsoft.com/office/drawing/2014/main" id="{86C21A78-07FC-40F2-8A5E-FBA19B27B4B0}"/>
              </a:ext>
            </a:extLst>
          </p:cNvPr>
          <p:cNvSpPr/>
          <p:nvPr/>
        </p:nvSpPr>
        <p:spPr>
          <a:xfrm>
            <a:off x="1437586" y="2594223"/>
            <a:ext cx="555751" cy="175500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39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89D745-1AAC-4A4E-AF21-8F409FF055CC}"/>
              </a:ext>
            </a:extLst>
          </p:cNvPr>
          <p:cNvSpPr txBox="1"/>
          <p:nvPr/>
        </p:nvSpPr>
        <p:spPr>
          <a:xfrm>
            <a:off x="1440162" y="2294142"/>
            <a:ext cx="510076" cy="267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39" b="1" dirty="0">
                <a:solidFill>
                  <a:schemeClr val="accent6">
                    <a:lumMod val="75000"/>
                  </a:schemeClr>
                </a:solidFill>
              </a:rPr>
              <a:t>+24%</a:t>
            </a:r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6906864C-129B-4AD9-BDD9-3DFD855678FD}"/>
              </a:ext>
            </a:extLst>
          </p:cNvPr>
          <p:cNvSpPr/>
          <p:nvPr/>
        </p:nvSpPr>
        <p:spPr>
          <a:xfrm>
            <a:off x="3066088" y="2118641"/>
            <a:ext cx="555751" cy="175500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39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4CBAA5-DC6C-4428-BF23-6190F748D208}"/>
              </a:ext>
            </a:extLst>
          </p:cNvPr>
          <p:cNvSpPr txBox="1"/>
          <p:nvPr/>
        </p:nvSpPr>
        <p:spPr>
          <a:xfrm>
            <a:off x="3068662" y="1818560"/>
            <a:ext cx="510076" cy="267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39" b="1" dirty="0">
                <a:solidFill>
                  <a:schemeClr val="accent6">
                    <a:lumMod val="75000"/>
                  </a:schemeClr>
                </a:solidFill>
              </a:rPr>
              <a:t>+24%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0E1A12E-58B7-4E99-A8B4-0A472A3C9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453053"/>
              </p:ext>
            </p:extLst>
          </p:nvPr>
        </p:nvGraphicFramePr>
        <p:xfrm>
          <a:off x="7784381" y="1612906"/>
          <a:ext cx="4267542" cy="259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FF1906-9632-4F39-A842-89C3F26892B4}"/>
              </a:ext>
            </a:extLst>
          </p:cNvPr>
          <p:cNvSpPr txBox="1"/>
          <p:nvPr/>
        </p:nvSpPr>
        <p:spPr>
          <a:xfrm>
            <a:off x="8688288" y="2759801"/>
            <a:ext cx="133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8.391 </a:t>
            </a:r>
            <a:r>
              <a:rPr lang="en-GB" sz="1600" b="1" dirty="0" err="1"/>
              <a:t>Startup</a:t>
            </a:r>
            <a:endParaRPr lang="en-GB" sz="1600" b="1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C3F404F-68C6-47A2-B7AF-4A16362816A3}"/>
              </a:ext>
            </a:extLst>
          </p:cNvPr>
          <p:cNvCxnSpPr>
            <a:cxnSpLocks/>
          </p:cNvCxnSpPr>
          <p:nvPr/>
        </p:nvCxnSpPr>
        <p:spPr>
          <a:xfrm>
            <a:off x="10378577" y="3012601"/>
            <a:ext cx="0" cy="1199251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DF3AD7AC-C76E-4295-BB6C-CC7BAF5B49FA}"/>
              </a:ext>
            </a:extLst>
          </p:cNvPr>
          <p:cNvSpPr/>
          <p:nvPr/>
        </p:nvSpPr>
        <p:spPr>
          <a:xfrm>
            <a:off x="6844735" y="4202867"/>
            <a:ext cx="2088255" cy="89473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39299" indent="-13929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/>
              <a:t>9% fabbricazione computer, apparecchiature elettriche e macchinari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38EAD8A-45F0-4EFD-837B-8387D3032EA0}"/>
              </a:ext>
            </a:extLst>
          </p:cNvPr>
          <p:cNvCxnSpPr>
            <a:cxnSpLocks/>
          </p:cNvCxnSpPr>
          <p:nvPr/>
        </p:nvCxnSpPr>
        <p:spPr>
          <a:xfrm rot="5400000">
            <a:off x="8132469" y="2493879"/>
            <a:ext cx="0" cy="643500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0F05E02-5F1D-47EA-A94E-B927399F2774}"/>
              </a:ext>
            </a:extLst>
          </p:cNvPr>
          <p:cNvCxnSpPr>
            <a:cxnSpLocks/>
          </p:cNvCxnSpPr>
          <p:nvPr/>
        </p:nvCxnSpPr>
        <p:spPr>
          <a:xfrm>
            <a:off x="7785030" y="2820049"/>
            <a:ext cx="0" cy="1374751"/>
          </a:xfrm>
          <a:prstGeom prst="straightConnector1">
            <a:avLst/>
          </a:prstGeom>
          <a:ln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5952138-4320-405A-86CA-46C00D9CC512}"/>
              </a:ext>
            </a:extLst>
          </p:cNvPr>
          <p:cNvCxnSpPr>
            <a:cxnSpLocks/>
          </p:cNvCxnSpPr>
          <p:nvPr/>
        </p:nvCxnSpPr>
        <p:spPr>
          <a:xfrm rot="5400000">
            <a:off x="10292639" y="2904051"/>
            <a:ext cx="0" cy="146251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222620B9-987E-44C4-BB6C-B5F2C1BA7B23}"/>
              </a:ext>
            </a:extLst>
          </p:cNvPr>
          <p:cNvSpPr/>
          <p:nvPr/>
        </p:nvSpPr>
        <p:spPr>
          <a:xfrm>
            <a:off x="6844733" y="5241719"/>
            <a:ext cx="4797000" cy="616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/>
              <a:t>Il 63% delle Startup è specializzata in attività connesse al mondo ICT</a:t>
            </a:r>
            <a:endParaRPr lang="en-GB" sz="1800" b="1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378253D-6F57-41D5-83DF-259A38F800A1}"/>
              </a:ext>
            </a:extLst>
          </p:cNvPr>
          <p:cNvSpPr txBox="1"/>
          <p:nvPr/>
        </p:nvSpPr>
        <p:spPr>
          <a:xfrm>
            <a:off x="98137" y="1338468"/>
            <a:ext cx="231621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en-GB" dirty="0" err="1"/>
              <a:t>Valori</a:t>
            </a:r>
            <a:r>
              <a:rPr lang="en-GB" dirty="0"/>
              <a:t> in </a:t>
            </a:r>
            <a:r>
              <a:rPr lang="en-GB" dirty="0" err="1"/>
              <a:t>unità</a:t>
            </a:r>
            <a:r>
              <a:rPr lang="en-GB" dirty="0"/>
              <a:t> e </a:t>
            </a:r>
            <a:r>
              <a:rPr lang="en-GB" dirty="0" err="1"/>
              <a:t>Variazioni</a:t>
            </a:r>
            <a:r>
              <a:rPr lang="en-GB" dirty="0"/>
              <a:t> 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67ED401-3A2D-4CDA-9963-231D7C6FC003}"/>
              </a:ext>
            </a:extLst>
          </p:cNvPr>
          <p:cNvSpPr txBox="1"/>
          <p:nvPr/>
        </p:nvSpPr>
        <p:spPr>
          <a:xfrm>
            <a:off x="6089707" y="1338468"/>
            <a:ext cx="97417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en-GB" dirty="0" err="1"/>
              <a:t>Valori</a:t>
            </a:r>
            <a:r>
              <a:rPr lang="en-GB" dirty="0"/>
              <a:t> in 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D9B72FE-7DCD-4BF6-9765-07D36E92EC29}"/>
              </a:ext>
            </a:extLst>
          </p:cNvPr>
          <p:cNvSpPr txBox="1"/>
          <p:nvPr/>
        </p:nvSpPr>
        <p:spPr>
          <a:xfrm>
            <a:off x="5664699" y="6330947"/>
            <a:ext cx="493553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GB" dirty="0"/>
              <a:t>Fonte: </a:t>
            </a:r>
            <a:r>
              <a:rPr lang="en-GB" dirty="0" err="1"/>
              <a:t>elaborazioni</a:t>
            </a:r>
            <a:r>
              <a:rPr lang="en-GB" dirty="0"/>
              <a:t> </a:t>
            </a:r>
            <a:r>
              <a:rPr lang="en-GB" dirty="0" err="1"/>
              <a:t>NetConsulting</a:t>
            </a:r>
            <a:r>
              <a:rPr lang="en-GB" dirty="0"/>
              <a:t> cube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Infocamere</a:t>
            </a:r>
            <a:r>
              <a:rPr lang="en-GB" dirty="0"/>
              <a:t>, 2018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25A8CFF-6961-439A-9906-776B058B9641}"/>
              </a:ext>
            </a:extLst>
          </p:cNvPr>
          <p:cNvSpPr txBox="1"/>
          <p:nvPr/>
        </p:nvSpPr>
        <p:spPr>
          <a:xfrm>
            <a:off x="140072" y="899428"/>
            <a:ext cx="46805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Le </a:t>
            </a:r>
            <a:r>
              <a:rPr lang="en-GB" sz="1800" b="1" dirty="0" err="1"/>
              <a:t>Startup</a:t>
            </a:r>
            <a:r>
              <a:rPr lang="en-GB" sz="1800" b="1" dirty="0"/>
              <a:t> Innovative in Italia 2015 - 2017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B416832-F8BA-41F4-B818-8B2BD445FE79}"/>
              </a:ext>
            </a:extLst>
          </p:cNvPr>
          <p:cNvSpPr txBox="1"/>
          <p:nvPr/>
        </p:nvSpPr>
        <p:spPr>
          <a:xfrm>
            <a:off x="6162609" y="899428"/>
            <a:ext cx="46805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/>
              <a:t>Distribuzione</a:t>
            </a:r>
            <a:r>
              <a:rPr lang="en-GB" sz="1800" b="1" dirty="0"/>
              <a:t> per </a:t>
            </a:r>
            <a:r>
              <a:rPr lang="en-GB" sz="1800" b="1" dirty="0" err="1"/>
              <a:t>settore</a:t>
            </a:r>
            <a:r>
              <a:rPr lang="en-GB" sz="1800" b="1" dirty="0"/>
              <a:t> </a:t>
            </a:r>
            <a:r>
              <a:rPr lang="en-GB" sz="1800" b="1" dirty="0" err="1"/>
              <a:t>economico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78656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1A4CE-B1D7-4029-A6DC-F94E7D1F0F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791" y="-99392"/>
            <a:ext cx="11878873" cy="1052735"/>
          </a:xfrm>
        </p:spPr>
        <p:txBody>
          <a:bodyPr vert="horz" lIns="107275" tIns="53637" rIns="107275" bIns="53637" rtlCol="0" anchor="ctr">
            <a:noAutofit/>
          </a:bodyPr>
          <a:lstStyle/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 Il 5G può aumentare l’utilizzo a valore dell’elevata digitalizzazione del mondo consumer attraverso la disponibilità di nuovi servizi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C556B53-ED24-4EA9-88B2-38AD04513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79" t="23885" r="16367" b="18657"/>
          <a:stretch/>
        </p:blipFill>
        <p:spPr>
          <a:xfrm>
            <a:off x="551384" y="1124744"/>
            <a:ext cx="9647706" cy="4819301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699B70A5-382E-4F31-B08C-F281572FB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240" y="6381328"/>
            <a:ext cx="533006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it-IT" dirty="0"/>
              <a:t>Fonte: </a:t>
            </a:r>
            <a:r>
              <a:rPr lang="it-IT" dirty="0" err="1"/>
              <a:t>NetConsulting</a:t>
            </a:r>
            <a:r>
              <a:rPr lang="it-IT" dirty="0"/>
              <a:t> cube,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1020" y="2780928"/>
            <a:ext cx="8589962" cy="1295400"/>
          </a:xfr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Indicazioni di Policy</a:t>
            </a:r>
          </a:p>
        </p:txBody>
      </p:sp>
    </p:spTree>
    <p:extLst>
      <p:ext uri="{BB962C8B-B14F-4D97-AF65-F5344CB8AC3E}">
        <p14:creationId xmlns:p14="http://schemas.microsoft.com/office/powerpoint/2010/main" val="260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Il 5G abilita progetti sistemici nelle imprese, nella PA e nelle città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825970D-8318-4491-B236-F866D3733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" t="2941" r="18073" b="11765"/>
          <a:stretch/>
        </p:blipFill>
        <p:spPr>
          <a:xfrm>
            <a:off x="399919" y="1052736"/>
            <a:ext cx="11384713" cy="5040560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24E50891-7A37-4AF5-B4B5-CC83BAF0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6427408"/>
            <a:ext cx="366700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it-IT" dirty="0"/>
              <a:t>Fonte: Commissione Europea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28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191344" y="156137"/>
            <a:ext cx="11881320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L’Italia è in una buona posizione in Europa nella sperimentazione 5G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7C7F631-2152-41CA-AB05-635E2AC77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8" t="9708" r="11940" b="17755"/>
          <a:stretch/>
        </p:blipFill>
        <p:spPr>
          <a:xfrm>
            <a:off x="1404211" y="1451386"/>
            <a:ext cx="9001000" cy="4761496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5A239F15-954E-4070-B66B-642EECAA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984" y="6309320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Commissione Europea, 5G Observatory, Settembre 2018</a:t>
            </a:r>
            <a:endParaRPr lang="en-US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3BA23E30-16D8-4082-AE58-D27BAE76F5CE}"/>
              </a:ext>
            </a:extLst>
          </p:cNvPr>
          <p:cNvSpPr/>
          <p:nvPr/>
        </p:nvSpPr>
        <p:spPr>
          <a:xfrm>
            <a:off x="5472663" y="1628907"/>
            <a:ext cx="432048" cy="747464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FA084D-65AF-4D33-B631-EEF69A9FD5A4}"/>
              </a:ext>
            </a:extLst>
          </p:cNvPr>
          <p:cNvSpPr txBox="1"/>
          <p:nvPr/>
        </p:nvSpPr>
        <p:spPr>
          <a:xfrm>
            <a:off x="1404211" y="993294"/>
            <a:ext cx="49078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/>
              <a:t>N° di progetti pilota</a:t>
            </a:r>
          </a:p>
        </p:txBody>
      </p:sp>
    </p:spTree>
    <p:extLst>
      <p:ext uri="{BB962C8B-B14F-4D97-AF65-F5344CB8AC3E}">
        <p14:creationId xmlns:p14="http://schemas.microsoft.com/office/powerpoint/2010/main" val="413423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Dalla connettività all’Italia Connessa: </a:t>
            </a:r>
          </a:p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per una nuova politica industriale basata sul 5G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D4DAAEF-58F1-4AE1-A97E-CCF1C66DB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6" t="2866" r="9016" b="6848"/>
          <a:stretch/>
        </p:blipFill>
        <p:spPr>
          <a:xfrm>
            <a:off x="1559496" y="980728"/>
            <a:ext cx="8006604" cy="4994218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68165508-4452-4ED5-A448-3A1F548F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6427408"/>
            <a:ext cx="366700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it-IT" dirty="0"/>
              <a:t>Fonte: Commissione Europea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80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Il 5G </a:t>
            </a:r>
            <a:r>
              <a:rPr kumimoji="1" lang="it-IT" sz="3200" kern="0" dirty="0" err="1">
                <a:solidFill>
                  <a:srgbClr val="17375E"/>
                </a:solidFill>
              </a:rPr>
              <a:t>puo’</a:t>
            </a:r>
            <a:r>
              <a:rPr kumimoji="1" lang="it-IT" sz="3200" kern="0" dirty="0">
                <a:solidFill>
                  <a:srgbClr val="17375E"/>
                </a:solidFill>
              </a:rPr>
              <a:t> </a:t>
            </a:r>
            <a:r>
              <a:rPr kumimoji="1" lang="it-IT" sz="3200" kern="0" dirty="0" err="1">
                <a:solidFill>
                  <a:srgbClr val="17375E"/>
                </a:solidFill>
              </a:rPr>
              <a:t>generarare</a:t>
            </a:r>
            <a:r>
              <a:rPr kumimoji="1" lang="it-IT" sz="3200" kern="0" dirty="0">
                <a:solidFill>
                  <a:srgbClr val="17375E"/>
                </a:solidFill>
              </a:rPr>
              <a:t> impatti economici e occupazionali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183F760-B8B7-4772-86AC-74566DC9B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939760"/>
              </p:ext>
            </p:extLst>
          </p:nvPr>
        </p:nvGraphicFramePr>
        <p:xfrm>
          <a:off x="0" y="1851636"/>
          <a:ext cx="5835870" cy="424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3CFF5A-77C3-4056-B5CF-08EEB250277E}"/>
              </a:ext>
            </a:extLst>
          </p:cNvPr>
          <p:cNvSpPr txBox="1"/>
          <p:nvPr/>
        </p:nvSpPr>
        <p:spPr>
          <a:xfrm>
            <a:off x="140072" y="1354121"/>
            <a:ext cx="48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Valori in </a:t>
            </a:r>
            <a:r>
              <a:rPr lang="it-IT" dirty="0" err="1"/>
              <a:t>mld</a:t>
            </a:r>
            <a:r>
              <a:rPr lang="it-IT" dirty="0"/>
              <a:t> €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350ACF8-B2EF-4FCD-ADBA-5285D06F2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499014"/>
              </p:ext>
            </p:extLst>
          </p:nvPr>
        </p:nvGraphicFramePr>
        <p:xfrm>
          <a:off x="6312024" y="1851637"/>
          <a:ext cx="5760640" cy="424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590DFE-A426-494B-81C4-49F1B3461432}"/>
              </a:ext>
            </a:extLst>
          </p:cNvPr>
          <p:cNvSpPr txBox="1"/>
          <p:nvPr/>
        </p:nvSpPr>
        <p:spPr>
          <a:xfrm>
            <a:off x="6960096" y="1432045"/>
            <a:ext cx="4827758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N° di posti di lavoro creati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33F4F2-6589-4530-87CD-BF0B084F4772}"/>
              </a:ext>
            </a:extLst>
          </p:cNvPr>
          <p:cNvSpPr txBox="1"/>
          <p:nvPr/>
        </p:nvSpPr>
        <p:spPr>
          <a:xfrm>
            <a:off x="140072" y="980728"/>
            <a:ext cx="401171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/>
              <a:t>Impatti</a:t>
            </a:r>
            <a:r>
              <a:rPr lang="en-GB" sz="1800" b="1" dirty="0"/>
              <a:t> </a:t>
            </a:r>
            <a:r>
              <a:rPr lang="en-GB" sz="1800" b="1" dirty="0" err="1"/>
              <a:t>economici</a:t>
            </a:r>
            <a:r>
              <a:rPr lang="en-GB" sz="1800" b="1" dirty="0"/>
              <a:t> al 2025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A95571-5668-4AEA-9602-D3DA3D2AFBFB}"/>
              </a:ext>
            </a:extLst>
          </p:cNvPr>
          <p:cNvSpPr txBox="1"/>
          <p:nvPr/>
        </p:nvSpPr>
        <p:spPr>
          <a:xfrm>
            <a:off x="6987124" y="980728"/>
            <a:ext cx="46805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/>
              <a:t>Impatti</a:t>
            </a:r>
            <a:r>
              <a:rPr lang="en-GB" sz="1800" b="1" dirty="0"/>
              <a:t> </a:t>
            </a:r>
            <a:r>
              <a:rPr lang="en-GB" sz="1800" b="1" dirty="0" err="1"/>
              <a:t>occupazionali</a:t>
            </a:r>
            <a:r>
              <a:rPr lang="en-GB" sz="1800" b="1" dirty="0"/>
              <a:t> al 2025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F997A75E-046D-41C5-9DE6-EC5172480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6427408"/>
            <a:ext cx="366700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it-IT" dirty="0"/>
              <a:t>Fonte: Commissione Europea</a:t>
            </a:r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4AC8362-D623-4A3F-A105-FF1B7BE0A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980728"/>
            <a:ext cx="1872208" cy="2212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681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kern="0" dirty="0">
                <a:solidFill>
                  <a:srgbClr val="17375E"/>
                </a:solidFill>
              </a:rPr>
              <a:t>Per un’Italia Digitale più connessa occorre rafforzare la collaborazione  Pubblico-Privato ma ciascuno con le proprie </a:t>
            </a:r>
            <a:r>
              <a:rPr kumimoji="1" lang="it-IT" kern="0">
                <a:solidFill>
                  <a:srgbClr val="17375E"/>
                </a:solidFill>
              </a:rPr>
              <a:t>responsabilita’</a:t>
            </a:r>
            <a:endParaRPr kumimoji="1" lang="it-IT" kern="0" dirty="0">
              <a:solidFill>
                <a:srgbClr val="17375E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C245F7E-B3C7-477F-82E5-325512260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04"/>
          <a:stretch/>
        </p:blipFill>
        <p:spPr>
          <a:xfrm>
            <a:off x="75023" y="1340768"/>
            <a:ext cx="11997641" cy="410445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04BDE6B-5A35-45D3-AEA2-4DB1773972AA}"/>
              </a:ext>
            </a:extLst>
          </p:cNvPr>
          <p:cNvSpPr/>
          <p:nvPr/>
        </p:nvSpPr>
        <p:spPr>
          <a:xfrm>
            <a:off x="7752184" y="6394086"/>
            <a:ext cx="2330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1" dirty="0">
                <a:solidFill>
                  <a:srgbClr val="002060"/>
                </a:solidFill>
              </a:rPr>
              <a:t>Fonte: Commissione Europea</a:t>
            </a:r>
          </a:p>
        </p:txBody>
      </p:sp>
    </p:spTree>
    <p:extLst>
      <p:ext uri="{BB962C8B-B14F-4D97-AF65-F5344CB8AC3E}">
        <p14:creationId xmlns:p14="http://schemas.microsoft.com/office/powerpoint/2010/main" val="145287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1020" y="2780928"/>
            <a:ext cx="8589962" cy="1295400"/>
          </a:xfr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Stato e trend della digitalizzazione in Italia</a:t>
            </a:r>
          </a:p>
        </p:txBody>
      </p:sp>
    </p:spTree>
    <p:extLst>
      <p:ext uri="{BB962C8B-B14F-4D97-AF65-F5344CB8AC3E}">
        <p14:creationId xmlns:p14="http://schemas.microsoft.com/office/powerpoint/2010/main" val="36724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29550" y="2276872"/>
            <a:ext cx="5854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>
                <a:solidFill>
                  <a:srgbClr val="002060"/>
                </a:solidFill>
              </a:rPr>
              <a:t>Grazie!</a:t>
            </a:r>
          </a:p>
          <a:p>
            <a:pPr algn="ctr"/>
            <a:endParaRPr lang="it-IT" sz="3200" b="1" i="1" dirty="0">
              <a:solidFill>
                <a:srgbClr val="002060"/>
              </a:solidFill>
            </a:endParaRPr>
          </a:p>
          <a:p>
            <a:pPr algn="ctr"/>
            <a:r>
              <a:rPr lang="it-IT" sz="3200" b="1" i="1" dirty="0">
                <a:solidFill>
                  <a:srgbClr val="002060"/>
                </a:solidFill>
              </a:rPr>
              <a:t>capitani@netconsultingcube.com</a:t>
            </a:r>
          </a:p>
        </p:txBody>
      </p:sp>
      <p:pic>
        <p:nvPicPr>
          <p:cNvPr id="17" name="Picture 2" descr="R:\NETCUBE\ADMIN\logo\definitivo\Net Consulting 3 esecu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3" y="4365108"/>
            <a:ext cx="2586475" cy="120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263352" y="202629"/>
            <a:ext cx="10801200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600" kern="0" dirty="0">
                <a:solidFill>
                  <a:srgbClr val="17375E"/>
                </a:solidFill>
              </a:rPr>
              <a:t>Lo stato della digitalizzazione in Italia: i ritardi</a:t>
            </a:r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340A2DD1-829B-4031-9870-0DB6BC25D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2" r="18166" b="10116"/>
          <a:stretch/>
        </p:blipFill>
        <p:spPr>
          <a:xfrm>
            <a:off x="4799856" y="2607838"/>
            <a:ext cx="7329248" cy="3413450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300EC2AC-8300-4174-84E4-BCDC8B1FD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6347594"/>
            <a:ext cx="410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en-US" dirty="0"/>
              <a:t>Digital Economy and Society Index, 2018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429CEF4-D3F4-464F-9B22-76BE62195D31}"/>
              </a:ext>
            </a:extLst>
          </p:cNvPr>
          <p:cNvGrpSpPr/>
          <p:nvPr/>
        </p:nvGrpSpPr>
        <p:grpSpPr>
          <a:xfrm>
            <a:off x="133266" y="1588900"/>
            <a:ext cx="4666590" cy="4504396"/>
            <a:chOff x="57248" y="1012836"/>
            <a:chExt cx="4050791" cy="4000529"/>
          </a:xfrm>
        </p:grpSpPr>
        <p:pic>
          <p:nvPicPr>
            <p:cNvPr id="4" name="Segnaposto contenuto 3">
              <a:extLst>
                <a:ext uri="{FF2B5EF4-FFF2-40B4-BE49-F238E27FC236}">
                  <a16:creationId xmlns:a16="http://schemas.microsoft.com/office/drawing/2014/main" id="{77F97F24-9937-4ABF-A36F-1D7416A44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97" r="32489"/>
            <a:stretch/>
          </p:blipFill>
          <p:spPr>
            <a:xfrm>
              <a:off x="57248" y="1018144"/>
              <a:ext cx="3518472" cy="3995221"/>
            </a:xfrm>
            <a:prstGeom prst="rect">
              <a:avLst/>
            </a:prstGeom>
          </p:spPr>
        </p:pic>
        <p:pic>
          <p:nvPicPr>
            <p:cNvPr id="8" name="Segnaposto contenuto 3">
              <a:extLst>
                <a:ext uri="{FF2B5EF4-FFF2-40B4-BE49-F238E27FC236}">
                  <a16:creationId xmlns:a16="http://schemas.microsoft.com/office/drawing/2014/main" id="{286F6D3E-EC57-4852-948D-C10ADEDDCD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029" r="4333"/>
            <a:stretch/>
          </p:blipFill>
          <p:spPr>
            <a:xfrm>
              <a:off x="3565587" y="1012836"/>
              <a:ext cx="542452" cy="3995221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528DF8-D86E-447D-A1E6-6C7D8FB16A7F}"/>
              </a:ext>
            </a:extLst>
          </p:cNvPr>
          <p:cNvSpPr txBox="1"/>
          <p:nvPr/>
        </p:nvSpPr>
        <p:spPr>
          <a:xfrm>
            <a:off x="1415480" y="989148"/>
            <a:ext cx="81369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/>
              <a:t>Indice di digitalizzazione dell’economia e della società (DESI) – Ranking 2018</a:t>
            </a:r>
          </a:p>
        </p:txBody>
      </p:sp>
    </p:spTree>
    <p:extLst>
      <p:ext uri="{BB962C8B-B14F-4D97-AF65-F5344CB8AC3E}">
        <p14:creationId xmlns:p14="http://schemas.microsoft.com/office/powerpoint/2010/main" val="298542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202629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kern="0" dirty="0">
                <a:solidFill>
                  <a:srgbClr val="17375E"/>
                </a:solidFill>
              </a:rPr>
              <a:t>Il mercato digitale in Italia: la crescita prevista è superiore a quella del PIL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D317DD-4BA4-4A2C-805F-D9B9691C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5" y="1033843"/>
            <a:ext cx="11272979" cy="5328592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8FD5773B-EFA9-4A22-8862-B66C17E0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6381328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r">
              <a:defRPr sz="105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it-IT" sz="1400" b="1" dirty="0"/>
              <a:t>Fonte: </a:t>
            </a:r>
            <a:r>
              <a:rPr lang="it-IT" sz="1400" b="1" dirty="0" err="1"/>
              <a:t>NetConsulting</a:t>
            </a:r>
            <a:r>
              <a:rPr lang="it-IT" sz="1400" b="1" dirty="0"/>
              <a:t> cube, Settembre 2018</a:t>
            </a:r>
            <a:endParaRPr lang="en-US" sz="1400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EE8DD8-4ADB-4D6A-832C-3E2905F62ED9}"/>
              </a:ext>
            </a:extLst>
          </p:cNvPr>
          <p:cNvSpPr/>
          <p:nvPr/>
        </p:nvSpPr>
        <p:spPr>
          <a:xfrm>
            <a:off x="7824192" y="5946958"/>
            <a:ext cx="37444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74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I </a:t>
            </a:r>
            <a:r>
              <a:rPr kumimoji="1" lang="it-IT" sz="3200" kern="0" dirty="0" err="1">
                <a:solidFill>
                  <a:srgbClr val="17375E"/>
                </a:solidFill>
              </a:rPr>
              <a:t>digital</a:t>
            </a:r>
            <a:r>
              <a:rPr kumimoji="1" lang="it-IT" sz="3200" kern="0" dirty="0">
                <a:solidFill>
                  <a:srgbClr val="17375E"/>
                </a:solidFill>
              </a:rPr>
              <a:t> </a:t>
            </a:r>
            <a:r>
              <a:rPr kumimoji="1" lang="it-IT" sz="3200" kern="0" dirty="0" err="1">
                <a:solidFill>
                  <a:srgbClr val="17375E"/>
                </a:solidFill>
              </a:rPr>
              <a:t>enabler</a:t>
            </a:r>
            <a:r>
              <a:rPr kumimoji="1" lang="it-IT" sz="3200" kern="0" dirty="0">
                <a:solidFill>
                  <a:srgbClr val="17375E"/>
                </a:solidFill>
              </a:rPr>
              <a:t> continueranno a crescere a ritmo sostenuto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B33747D-508F-4004-A78B-548AF7411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03"/>
          <a:stretch/>
        </p:blipFill>
        <p:spPr>
          <a:xfrm>
            <a:off x="191344" y="908720"/>
            <a:ext cx="11737304" cy="5167075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2E1610CE-3801-4BB7-8B9E-F16B678F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20" y="6388727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r">
              <a:defRPr sz="1050" i="1">
                <a:solidFill>
                  <a:srgbClr val="002060"/>
                </a:solidFill>
              </a:defRPr>
            </a:lvl1pPr>
          </a:lstStyle>
          <a:p>
            <a:pPr algn="l"/>
            <a:r>
              <a:rPr lang="it-IT" sz="1400" b="1" dirty="0"/>
              <a:t>Fonte: </a:t>
            </a:r>
            <a:r>
              <a:rPr lang="it-IT" sz="1400" b="1" dirty="0" err="1"/>
              <a:t>NetConsulting</a:t>
            </a:r>
            <a:r>
              <a:rPr lang="it-IT" sz="1400" b="1" dirty="0"/>
              <a:t> cube, Settembre 2018</a:t>
            </a:r>
            <a:endParaRPr lang="en-US" sz="1400" b="1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57AE130-D143-4D13-A32E-7BA0F27EC457}"/>
              </a:ext>
            </a:extLst>
          </p:cNvPr>
          <p:cNvSpPr/>
          <p:nvPr/>
        </p:nvSpPr>
        <p:spPr>
          <a:xfrm>
            <a:off x="191344" y="5600273"/>
            <a:ext cx="3960440" cy="349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6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La </a:t>
            </a:r>
            <a:r>
              <a:rPr kumimoji="1" lang="it-IT" sz="3200" kern="0" dirty="0" err="1">
                <a:solidFill>
                  <a:srgbClr val="17375E"/>
                </a:solidFill>
              </a:rPr>
              <a:t>digital</a:t>
            </a:r>
            <a:r>
              <a:rPr kumimoji="1" lang="it-IT" sz="3200" kern="0" dirty="0">
                <a:solidFill>
                  <a:srgbClr val="17375E"/>
                </a:solidFill>
              </a:rPr>
              <a:t> transformation traina gli investimenti ICT nelle imprese italiane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F951C25-0524-4D62-9A6C-00FE4C2AA2CA}"/>
              </a:ext>
            </a:extLst>
          </p:cNvPr>
          <p:cNvGrpSpPr/>
          <p:nvPr/>
        </p:nvGrpSpPr>
        <p:grpSpPr>
          <a:xfrm>
            <a:off x="-1176808" y="1012977"/>
            <a:ext cx="13181442" cy="5640747"/>
            <a:chOff x="-672752" y="959566"/>
            <a:chExt cx="12370940" cy="532561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AD2370C-B2CD-4CB4-9EAA-0F456F7A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2752" y="959566"/>
              <a:ext cx="10137055" cy="5325612"/>
            </a:xfrm>
            <a:prstGeom prst="rect">
              <a:avLst/>
            </a:prstGeom>
          </p:spPr>
        </p:pic>
        <p:pic>
          <p:nvPicPr>
            <p:cNvPr id="6" name="Picture 2" descr="Risultati immagini per industria 4.0">
              <a:extLst>
                <a:ext uri="{FF2B5EF4-FFF2-40B4-BE49-F238E27FC236}">
                  <a16:creationId xmlns:a16="http://schemas.microsoft.com/office/drawing/2014/main" id="{FD634D5B-22E6-40F1-9D7E-0AE22B4F1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7F9"/>
                </a:clrFrom>
                <a:clrTo>
                  <a:srgbClr val="F6F7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6249" y="3884208"/>
              <a:ext cx="4801939" cy="2400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 Box 14">
            <a:extLst>
              <a:ext uri="{FF2B5EF4-FFF2-40B4-BE49-F238E27FC236}">
                <a16:creationId xmlns:a16="http://schemas.microsoft.com/office/drawing/2014/main" id="{668D3C8A-FEE7-46E4-AD32-9BA61CE17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048" y="6385718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NetConsulting</a:t>
            </a:r>
            <a:r>
              <a:rPr lang="it-IT" dirty="0"/>
              <a:t> cube, indagine CIO Survey 2018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B4F386-A2EC-4DBF-94AB-417F5402D3F3}"/>
              </a:ext>
            </a:extLst>
          </p:cNvPr>
          <p:cNvSpPr txBox="1"/>
          <p:nvPr/>
        </p:nvSpPr>
        <p:spPr>
          <a:xfrm>
            <a:off x="983432" y="973206"/>
            <a:ext cx="49078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b="1" i="1" dirty="0"/>
              <a:t>Principali progetti digitali (2017-2018)</a:t>
            </a:r>
          </a:p>
          <a:p>
            <a:pPr algn="ctr"/>
            <a:r>
              <a:rPr lang="it-IT" sz="1400" b="1" i="1" dirty="0"/>
              <a:t>(% su totale aziende)</a:t>
            </a:r>
          </a:p>
        </p:txBody>
      </p:sp>
    </p:spTree>
    <p:extLst>
      <p:ext uri="{BB962C8B-B14F-4D97-AF65-F5344CB8AC3E}">
        <p14:creationId xmlns:p14="http://schemas.microsoft.com/office/powerpoint/2010/main" val="26468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1020" y="2780928"/>
            <a:ext cx="8589962" cy="1295400"/>
          </a:xfr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L’impatto del 5G</a:t>
            </a:r>
          </a:p>
        </p:txBody>
      </p:sp>
    </p:spTree>
    <p:extLst>
      <p:ext uri="{BB962C8B-B14F-4D97-AF65-F5344CB8AC3E}">
        <p14:creationId xmlns:p14="http://schemas.microsoft.com/office/powerpoint/2010/main" val="13493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Il 5G è l’infrastruttura abilitante per la trasformazione digitale delle imprese in Italia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6000AD3-F128-4FA0-8F03-EC61A8A68BC5}"/>
              </a:ext>
            </a:extLst>
          </p:cNvPr>
          <p:cNvGrpSpPr/>
          <p:nvPr/>
        </p:nvGrpSpPr>
        <p:grpSpPr>
          <a:xfrm>
            <a:off x="335359" y="908720"/>
            <a:ext cx="11483781" cy="5328592"/>
            <a:chOff x="335359" y="908720"/>
            <a:chExt cx="11483781" cy="532859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7EC85E6-BBDB-47A5-ADB2-78159871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59" y="908720"/>
              <a:ext cx="11483781" cy="5328592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3FFD13C-9FA2-491F-BB96-3B793B010F25}"/>
                </a:ext>
              </a:extLst>
            </p:cNvPr>
            <p:cNvSpPr/>
            <p:nvPr/>
          </p:nvSpPr>
          <p:spPr bwMode="auto">
            <a:xfrm>
              <a:off x="335359" y="5733256"/>
              <a:ext cx="2376265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it-IT" sz="1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5C4F4862-BA22-4911-8021-C4ADEB24E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6385718"/>
            <a:ext cx="453650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NetConsulting</a:t>
            </a:r>
            <a:r>
              <a:rPr lang="it-IT" dirty="0"/>
              <a:t> cube,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7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B0AAD4A-492C-4C6A-8D35-CAF142FCD3C6}"/>
              </a:ext>
            </a:extLst>
          </p:cNvPr>
          <p:cNvSpPr txBox="1">
            <a:spLocks/>
          </p:cNvSpPr>
          <p:nvPr/>
        </p:nvSpPr>
        <p:spPr>
          <a:xfrm>
            <a:off x="335360" y="156137"/>
            <a:ext cx="11737304" cy="562075"/>
          </a:xfrm>
          <a:prstGeom prst="rect">
            <a:avLst/>
          </a:prstGeom>
        </p:spPr>
        <p:txBody>
          <a:bodyPr vert="horz" lIns="107275" tIns="53637" rIns="107275" bIns="53637" rtlCol="0" anchor="ctr">
            <a:noAutofit/>
          </a:bodyPr>
          <a:lstStyle>
            <a:lvl1pPr algn="l" defTabSz="1072743" rtl="0" eaLnBrk="1" latinLnBrk="0" hangingPunct="1">
              <a:spcBef>
                <a:spcPct val="0"/>
              </a:spcBef>
              <a:buNone/>
              <a:defRPr lang="it-IT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23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kumimoji="1" lang="it-IT" sz="3200" kern="0" dirty="0">
                <a:solidFill>
                  <a:srgbClr val="17375E"/>
                </a:solidFill>
              </a:rPr>
              <a:t>La fabbrica intelligente: software, IoT &amp; 5G sono i nuovi mezzi di produzione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B2DF886-4E02-4D0F-8AEE-80BC9315B315}"/>
              </a:ext>
            </a:extLst>
          </p:cNvPr>
          <p:cNvGrpSpPr/>
          <p:nvPr/>
        </p:nvGrpSpPr>
        <p:grpSpPr>
          <a:xfrm>
            <a:off x="1103660" y="1220755"/>
            <a:ext cx="9674600" cy="4818445"/>
            <a:chOff x="-41800" y="740702"/>
            <a:chExt cx="12346821" cy="5424978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34C4FBE7-5B5F-4610-86C9-30610ACE4788}"/>
                </a:ext>
              </a:extLst>
            </p:cNvPr>
            <p:cNvSpPr txBox="1"/>
            <p:nvPr/>
          </p:nvSpPr>
          <p:spPr>
            <a:xfrm>
              <a:off x="4923958" y="4133226"/>
              <a:ext cx="2176620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cap="small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Smart Manufacturing</a:t>
              </a:r>
            </a:p>
          </p:txBody>
        </p:sp>
        <p:graphicFrame>
          <p:nvGraphicFramePr>
            <p:cNvPr id="6" name="Diagramma 5">
              <a:extLst>
                <a:ext uri="{FF2B5EF4-FFF2-40B4-BE49-F238E27FC236}">
                  <a16:creationId xmlns:a16="http://schemas.microsoft.com/office/drawing/2014/main" id="{B2FDF7E1-A20B-482F-AEA2-2C3EC9671B1E}"/>
                </a:ext>
              </a:extLst>
            </p:cNvPr>
            <p:cNvGraphicFramePr/>
            <p:nvPr>
              <p:extLst/>
            </p:nvPr>
          </p:nvGraphicFramePr>
          <p:xfrm>
            <a:off x="1218360" y="740702"/>
            <a:ext cx="9815333" cy="52951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5407C3C-3D76-46DF-AE1A-A2D533E639B5}"/>
                </a:ext>
              </a:extLst>
            </p:cNvPr>
            <p:cNvSpPr txBox="1"/>
            <p:nvPr/>
          </p:nvSpPr>
          <p:spPr>
            <a:xfrm>
              <a:off x="5275744" y="1694416"/>
              <a:ext cx="1886805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800" b="1">
                  <a:solidFill>
                    <a:schemeClr val="tx2"/>
                  </a:solidFill>
                  <a:latin typeface="Calibri" pitchFamily="34" charset="0"/>
                </a:defRPr>
              </a:lvl1pPr>
            </a:lstStyle>
            <a:p>
              <a:r>
                <a:rPr lang="it-IT" dirty="0" err="1"/>
                <a:t>Autonomous</a:t>
              </a:r>
              <a:r>
                <a:rPr lang="it-IT" dirty="0"/>
                <a:t> Robot, </a:t>
              </a:r>
              <a:r>
                <a:rPr lang="it-IT" dirty="0" err="1"/>
                <a:t>Droni</a:t>
              </a:r>
              <a:endParaRPr lang="it-IT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B8C88F1-7CB0-4886-9AE0-AC143705CC66}"/>
                </a:ext>
              </a:extLst>
            </p:cNvPr>
            <p:cNvSpPr txBox="1"/>
            <p:nvPr/>
          </p:nvSpPr>
          <p:spPr>
            <a:xfrm>
              <a:off x="8266129" y="980661"/>
              <a:ext cx="1649561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Internet  Broadband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1511F92-77DD-490F-96EB-B9429C9EFFF7}"/>
                </a:ext>
              </a:extLst>
            </p:cNvPr>
            <p:cNvSpPr txBox="1"/>
            <p:nvPr/>
          </p:nvSpPr>
          <p:spPr>
            <a:xfrm>
              <a:off x="8707129" y="2840736"/>
              <a:ext cx="1943741" cy="41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Cloud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39025AD-F90F-4FFB-AC7D-063702778678}"/>
                </a:ext>
              </a:extLst>
            </p:cNvPr>
            <p:cNvSpPr txBox="1"/>
            <p:nvPr/>
          </p:nvSpPr>
          <p:spPr>
            <a:xfrm>
              <a:off x="7344138" y="5341981"/>
              <a:ext cx="1976912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800" b="1">
                  <a:solidFill>
                    <a:schemeClr val="tx2"/>
                  </a:solidFill>
                  <a:latin typeface="Calibri" pitchFamily="34" charset="0"/>
                </a:defRPr>
              </a:lvl1pPr>
            </a:lstStyle>
            <a:p>
              <a:r>
                <a:rPr lang="it-IT" dirty="0" err="1"/>
                <a:t>Connected</a:t>
              </a:r>
              <a:r>
                <a:rPr lang="it-IT" dirty="0"/>
                <a:t> </a:t>
              </a:r>
              <a:r>
                <a:rPr lang="it-IT" dirty="0" err="1"/>
                <a:t>Products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4ECE826A-8E86-48AA-85CF-A258511CC88A}"/>
                </a:ext>
              </a:extLst>
            </p:cNvPr>
            <p:cNvSpPr txBox="1"/>
            <p:nvPr/>
          </p:nvSpPr>
          <p:spPr>
            <a:xfrm>
              <a:off x="3574776" y="5437991"/>
              <a:ext cx="1403914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tx2"/>
                  </a:solidFill>
                  <a:latin typeface="Calibri" pitchFamily="34" charset="0"/>
                </a:rPr>
                <a:t>Cyber</a:t>
              </a:r>
              <a:r>
                <a:rPr lang="it-IT" sz="1800" b="1" dirty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  <a:r>
                <a:rPr lang="it-IT" sz="1800" b="1" dirty="0">
                  <a:solidFill>
                    <a:schemeClr val="tx2"/>
                  </a:solidFill>
                  <a:latin typeface="Calibri" pitchFamily="34" charset="0"/>
                </a:rPr>
                <a:t>Security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5D2C6C0-C504-4B02-A654-BFF24945A43A}"/>
                </a:ext>
              </a:extLst>
            </p:cNvPr>
            <p:cNvSpPr txBox="1"/>
            <p:nvPr/>
          </p:nvSpPr>
          <p:spPr>
            <a:xfrm>
              <a:off x="1553035" y="4441003"/>
              <a:ext cx="2215897" cy="1039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algn="ctr">
                <a:defRPr sz="1800" b="1">
                  <a:solidFill>
                    <a:schemeClr val="tx2"/>
                  </a:solidFill>
                  <a:latin typeface="Calibri" pitchFamily="34" charset="0"/>
                </a:defRPr>
              </a:lvl1pPr>
            </a:lstStyle>
            <a:p>
              <a:r>
                <a:rPr lang="it-IT" dirty="0"/>
                <a:t>Additive Manufacturing, 3D </a:t>
              </a:r>
              <a:r>
                <a:rPr lang="it-IT" dirty="0" err="1"/>
                <a:t>Printers</a:t>
              </a:r>
              <a:endParaRPr lang="it-IT" dirty="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45BE8D9-67F4-4754-9C0A-BB62A7089F3C}"/>
                </a:ext>
              </a:extLst>
            </p:cNvPr>
            <p:cNvSpPr txBox="1"/>
            <p:nvPr/>
          </p:nvSpPr>
          <p:spPr>
            <a:xfrm>
              <a:off x="1461137" y="2512439"/>
              <a:ext cx="1784916" cy="135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 err="1">
                  <a:solidFill>
                    <a:schemeClr val="tx2"/>
                  </a:solidFill>
                  <a:latin typeface="Calibri" pitchFamily="34" charset="0"/>
                </a:rPr>
                <a:t>Augmented</a:t>
              </a:r>
              <a:r>
                <a:rPr lang="it-IT" sz="1800" b="1" dirty="0">
                  <a:solidFill>
                    <a:schemeClr val="tx2"/>
                  </a:solidFill>
                  <a:latin typeface="Calibri" pitchFamily="34" charset="0"/>
                </a:rPr>
                <a:t> &amp; 3D Reality, </a:t>
              </a:r>
              <a:r>
                <a:rPr lang="it-IT" sz="1800" b="1" dirty="0" err="1">
                  <a:solidFill>
                    <a:schemeClr val="tx2"/>
                  </a:solidFill>
                  <a:latin typeface="Calibri" pitchFamily="34" charset="0"/>
                </a:rPr>
                <a:t>Wearables</a:t>
              </a:r>
              <a:endParaRPr lang="it-IT" sz="18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7C0455E-9521-41FA-A8A9-C71423B564B1}"/>
                </a:ext>
              </a:extLst>
            </p:cNvPr>
            <p:cNvSpPr txBox="1"/>
            <p:nvPr/>
          </p:nvSpPr>
          <p:spPr>
            <a:xfrm>
              <a:off x="2262124" y="1171781"/>
              <a:ext cx="1680239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tx2"/>
                  </a:solidFill>
                  <a:latin typeface="Calibri" pitchFamily="34" charset="0"/>
                </a:rPr>
                <a:t>Big Data &amp; Analytics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0B2BFF4-3038-4D3D-A969-7B85AE1968BB}"/>
                </a:ext>
              </a:extLst>
            </p:cNvPr>
            <p:cNvSpPr txBox="1"/>
            <p:nvPr/>
          </p:nvSpPr>
          <p:spPr>
            <a:xfrm>
              <a:off x="8786836" y="4226805"/>
              <a:ext cx="1680239" cy="72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Internet of </a:t>
              </a:r>
              <a:r>
                <a:rPr lang="it-IT" sz="1800" b="1" dirty="0" err="1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Things</a:t>
              </a:r>
              <a:endParaRPr lang="it-IT" sz="1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C2E2BCE-7A45-44D7-8961-A60E0243C55C}"/>
                </a:ext>
              </a:extLst>
            </p:cNvPr>
            <p:cNvSpPr/>
            <p:nvPr/>
          </p:nvSpPr>
          <p:spPr>
            <a:xfrm>
              <a:off x="10341872" y="2725829"/>
              <a:ext cx="1963149" cy="762341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accent3">
                      <a:lumMod val="75000"/>
                    </a:schemeClr>
                  </a:solidFill>
                  <a:latin typeface="Calibri" pitchFamily="34" charset="0"/>
                </a:rPr>
                <a:t>Tecnologie abilitanti</a:t>
              </a:r>
            </a:p>
          </p:txBody>
        </p:sp>
        <p:sp>
          <p:nvSpPr>
            <p:cNvPr id="17" name="Luna 16">
              <a:extLst>
                <a:ext uri="{FF2B5EF4-FFF2-40B4-BE49-F238E27FC236}">
                  <a16:creationId xmlns:a16="http://schemas.microsoft.com/office/drawing/2014/main" id="{012888D7-C704-4A96-88E2-FD7EEE4D985A}"/>
                </a:ext>
              </a:extLst>
            </p:cNvPr>
            <p:cNvSpPr/>
            <p:nvPr/>
          </p:nvSpPr>
          <p:spPr>
            <a:xfrm flipH="1">
              <a:off x="10027199" y="954251"/>
              <a:ext cx="1754005" cy="4594748"/>
            </a:xfrm>
            <a:prstGeom prst="moon">
              <a:avLst/>
            </a:prstGeom>
            <a:solidFill>
              <a:schemeClr val="bg1">
                <a:lumMod val="5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8" name="Luna 17">
              <a:extLst>
                <a:ext uri="{FF2B5EF4-FFF2-40B4-BE49-F238E27FC236}">
                  <a16:creationId xmlns:a16="http://schemas.microsoft.com/office/drawing/2014/main" id="{648D383C-FB84-414C-AF92-9D60E8630E23}"/>
                </a:ext>
              </a:extLst>
            </p:cNvPr>
            <p:cNvSpPr/>
            <p:nvPr/>
          </p:nvSpPr>
          <p:spPr>
            <a:xfrm>
              <a:off x="325538" y="970293"/>
              <a:ext cx="1773124" cy="4776639"/>
            </a:xfrm>
            <a:prstGeom prst="moon">
              <a:avLst/>
            </a:prstGeom>
            <a:solidFill>
              <a:schemeClr val="tx2">
                <a:lumMod val="60000"/>
                <a:lumOff val="4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 dirty="0">
                <a:solidFill>
                  <a:srgbClr val="000066"/>
                </a:solidFill>
                <a:latin typeface="Calibri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91C72FC9-86F8-4D65-90A7-A9E269A450A7}"/>
                </a:ext>
              </a:extLst>
            </p:cNvPr>
            <p:cNvSpPr/>
            <p:nvPr/>
          </p:nvSpPr>
          <p:spPr>
            <a:xfrm>
              <a:off x="-41800" y="2725829"/>
              <a:ext cx="1722373" cy="76234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tx2"/>
                  </a:solidFill>
                  <a:latin typeface="Calibri" pitchFamily="34" charset="0"/>
                </a:rPr>
                <a:t>Tecnologie</a:t>
              </a:r>
            </a:p>
            <a:p>
              <a:pPr algn="ctr"/>
              <a:r>
                <a:rPr lang="it-IT" sz="1800" b="1" i="1" dirty="0">
                  <a:ln/>
                  <a:solidFill>
                    <a:schemeClr val="tx2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Calibri" pitchFamily="34" charset="0"/>
                </a:rPr>
                <a:t>strumentali</a:t>
              </a:r>
            </a:p>
          </p:txBody>
        </p:sp>
      </p:grpSp>
      <p:sp>
        <p:nvSpPr>
          <p:cNvPr id="21" name="Text Box 14">
            <a:extLst>
              <a:ext uri="{FF2B5EF4-FFF2-40B4-BE49-F238E27FC236}">
                <a16:creationId xmlns:a16="http://schemas.microsoft.com/office/drawing/2014/main" id="{4B78A685-B405-4526-B12A-EDE30BAA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25" y="6339100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400" b="1" i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Fonte: </a:t>
            </a:r>
            <a:r>
              <a:rPr lang="it-IT" dirty="0" err="1"/>
              <a:t>NetConsulting</a:t>
            </a:r>
            <a:r>
              <a:rPr lang="it-IT" dirty="0"/>
              <a:t> cube, 2018</a:t>
            </a:r>
            <a:endParaRPr lang="en-US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6DC90E-1348-45D6-AA79-D476C21345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1985" y="2838336"/>
            <a:ext cx="1374386" cy="1339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2497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800" b="1" i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12683</TotalTime>
  <Words>512</Words>
  <Application>Microsoft Office PowerPoint</Application>
  <PresentationFormat>Widescreen</PresentationFormat>
  <Paragraphs>92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di Office</vt:lpstr>
      <vt:lpstr>Presentazione standard di PowerPoint</vt:lpstr>
      <vt:lpstr>Stato e trend della digitalizzazione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L’impatto del 5G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Il 5G può aumentare l’utilizzo a valore dell’elevata digitalizzazione del mondo consumer attraverso la disponibilità di nuovi servizi</vt:lpstr>
      <vt:lpstr>Indicazioni di Policy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Zanchi</dc:creator>
  <cp:lastModifiedBy>Giancarlo Capitani</cp:lastModifiedBy>
  <cp:revision>995</cp:revision>
  <cp:lastPrinted>2018-11-29T10:22:49Z</cp:lastPrinted>
  <dcterms:created xsi:type="dcterms:W3CDTF">2015-04-21T08:51:28Z</dcterms:created>
  <dcterms:modified xsi:type="dcterms:W3CDTF">2018-11-30T10:26:28Z</dcterms:modified>
</cp:coreProperties>
</file>