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63" r:id="rId2"/>
    <p:sldId id="644" r:id="rId3"/>
    <p:sldId id="726" r:id="rId4"/>
    <p:sldId id="710" r:id="rId5"/>
    <p:sldId id="711" r:id="rId6"/>
    <p:sldId id="620" r:id="rId7"/>
    <p:sldId id="673" r:id="rId8"/>
    <p:sldId id="716" r:id="rId9"/>
    <p:sldId id="674" r:id="rId10"/>
    <p:sldId id="731" r:id="rId11"/>
    <p:sldId id="718" r:id="rId12"/>
    <p:sldId id="627" r:id="rId13"/>
    <p:sldId id="629" r:id="rId14"/>
    <p:sldId id="732" r:id="rId15"/>
    <p:sldId id="712" r:id="rId16"/>
    <p:sldId id="719" r:id="rId17"/>
    <p:sldId id="720" r:id="rId18"/>
    <p:sldId id="729" r:id="rId19"/>
    <p:sldId id="733" r:id="rId20"/>
    <p:sldId id="728" r:id="rId21"/>
    <p:sldId id="730" r:id="rId22"/>
    <p:sldId id="734" r:id="rId23"/>
  </p:sldIdLst>
  <p:sldSz cx="9906000" cy="6858000" type="A4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400" kern="1200">
        <a:solidFill>
          <a:srgbClr val="0000CC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ECFF"/>
    <a:srgbClr val="FFFF99"/>
    <a:srgbClr val="93CDDD"/>
    <a:srgbClr val="000000"/>
    <a:srgbClr val="C00000"/>
    <a:srgbClr val="FFFF00"/>
    <a:srgbClr val="3366CC"/>
    <a:srgbClr val="FFCC00"/>
    <a:srgbClr val="F79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77534" autoAdjust="0"/>
  </p:normalViewPr>
  <p:slideViewPr>
    <p:cSldViewPr>
      <p:cViewPr varScale="1">
        <p:scale>
          <a:sx n="77" d="100"/>
          <a:sy n="77" d="100"/>
        </p:scale>
        <p:origin x="54" y="84"/>
      </p:cViewPr>
      <p:guideLst>
        <p:guide orient="horz" pos="2387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73" d="100"/>
          <a:sy n="73" d="100"/>
        </p:scale>
        <p:origin x="1548" y="-71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1° trimestre 2016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PIL</c:v>
                </c:pt>
                <c:pt idx="1">
                  <c:v>Spesa famiglie</c:v>
                </c:pt>
                <c:pt idx="2">
                  <c:v>Investimenti macchinari e attrezzature</c:v>
                </c:pt>
                <c:pt idx="3">
                  <c:v>Spesa PA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8.9999999999999993E-3</c:v>
                </c:pt>
                <c:pt idx="1">
                  <c:v>1.9E-2</c:v>
                </c:pt>
                <c:pt idx="2">
                  <c:v>1.4999999999999999E-2</c:v>
                </c:pt>
                <c:pt idx="3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3-4A1C-BA76-1AE0C2F65D92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2° trimestre 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PIL</c:v>
                </c:pt>
                <c:pt idx="1">
                  <c:v>Spesa famiglie</c:v>
                </c:pt>
                <c:pt idx="2">
                  <c:v>Investimenti macchinari e attrezzature</c:v>
                </c:pt>
                <c:pt idx="3">
                  <c:v>Spesa PA</c:v>
                </c:pt>
              </c:strCache>
            </c:strRef>
          </c:cat>
          <c:val>
            <c:numRef>
              <c:f>Foglio1!$C$2:$C$5</c:f>
              <c:numCache>
                <c:formatCode>0.0%</c:formatCode>
                <c:ptCount val="4"/>
                <c:pt idx="0">
                  <c:v>7.0000000000000001E-3</c:v>
                </c:pt>
                <c:pt idx="1">
                  <c:v>1.2999999999999999E-2</c:v>
                </c:pt>
                <c:pt idx="2">
                  <c:v>-7.0000000000000001E-3</c:v>
                </c:pt>
                <c:pt idx="3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3-4A1C-BA76-1AE0C2F65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4079104"/>
        <c:axId val="32191232"/>
      </c:barChart>
      <c:catAx>
        <c:axId val="12407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2191232"/>
        <c:crosses val="autoZero"/>
        <c:auto val="1"/>
        <c:lblAlgn val="ctr"/>
        <c:lblOffset val="100"/>
        <c:noMultiLvlLbl val="0"/>
      </c:catAx>
      <c:valAx>
        <c:axId val="3219123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2407910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95166393548864936"/>
          <c:h val="0.75872631926579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Servizi di Data Center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373.97668781745944</c:v>
                </c:pt>
                <c:pt idx="1">
                  <c:v>362.26658371475725</c:v>
                </c:pt>
                <c:pt idx="2">
                  <c:v>375.2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B-4E30-B4CF-3D094D6FECF9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Servizi di Cloud Computing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439.6233121825403</c:v>
                </c:pt>
                <c:pt idx="1">
                  <c:v>542.43341628524252</c:v>
                </c:pt>
                <c:pt idx="2">
                  <c:v>699.60999687422259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B-4E30-B4CF-3D094D6FE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7"/>
        <c:overlap val="100"/>
        <c:axId val="38575488"/>
        <c:axId val="38581376"/>
      </c:barChart>
      <c:catAx>
        <c:axId val="3857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8581376"/>
        <c:crosses val="autoZero"/>
        <c:auto val="1"/>
        <c:lblAlgn val="ctr"/>
        <c:lblOffset val="100"/>
        <c:noMultiLvlLbl val="0"/>
      </c:catAx>
      <c:valAx>
        <c:axId val="38581376"/>
        <c:scaling>
          <c:orientation val="minMax"/>
          <c:max val="1100"/>
          <c:min val="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38575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155907690736818"/>
          <c:y val="0.89129605421537983"/>
          <c:w val="0.67099067840095084"/>
          <c:h val="9.4962568740884351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48717948717947E-2"/>
          <c:y val="6.7243978789308809E-2"/>
          <c:w val="0.94615384615384668"/>
          <c:h val="0.85047634135276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1332</c:v>
                </c:pt>
                <c:pt idx="1">
                  <c:v>1430</c:v>
                </c:pt>
                <c:pt idx="2">
                  <c:v>1570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1-4893-BC24-A4007F590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38703104"/>
        <c:axId val="38704640"/>
      </c:barChart>
      <c:catAx>
        <c:axId val="3870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it-IT"/>
          </a:p>
        </c:txPr>
        <c:crossAx val="38704640"/>
        <c:crosses val="autoZero"/>
        <c:auto val="1"/>
        <c:lblAlgn val="ctr"/>
        <c:lblOffset val="100"/>
        <c:noMultiLvlLbl val="0"/>
      </c:catAx>
      <c:valAx>
        <c:axId val="38704640"/>
        <c:scaling>
          <c:orientation val="minMax"/>
          <c:max val="16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70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205120394766903E-2"/>
          <c:y val="0.11575170064129742"/>
          <c:w val="0.93068002863278454"/>
          <c:h val="0.71483233402623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Foglio1!$B$1:$C$1</c:f>
              <c:strCache>
                <c:ptCount val="2"/>
                <c:pt idx="0">
                  <c:v>1°Q2015</c:v>
                </c:pt>
                <c:pt idx="1">
                  <c:v>1°Q2016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150</c:v>
                </c:pt>
                <c:pt idx="1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C2-4E34-9C1D-16D6A3F95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axId val="38721024"/>
        <c:axId val="38722560"/>
      </c:barChart>
      <c:catAx>
        <c:axId val="3872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it-IT"/>
          </a:p>
        </c:txPr>
        <c:crossAx val="38722560"/>
        <c:crosses val="autoZero"/>
        <c:auto val="1"/>
        <c:lblAlgn val="ctr"/>
        <c:lblOffset val="100"/>
        <c:noMultiLvlLbl val="0"/>
      </c:catAx>
      <c:valAx>
        <c:axId val="38722560"/>
        <c:scaling>
          <c:orientation val="minMax"/>
          <c:max val="25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872102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9540187193582"/>
          <c:y val="3.0057630131491982E-2"/>
          <c:w val="0.74875742831674341"/>
          <c:h val="0.83452403593574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GDM tot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0"/>
              </a:sp3d>
            </c:spPr>
            <c:extLst>
              <c:ext xmlns:c16="http://schemas.microsoft.com/office/drawing/2014/chart" uri="{C3380CC4-5D6E-409C-BE32-E72D297353CC}">
                <c16:uniqueId val="{00000000-B191-4E8A-883C-4E1244723FD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h="0"/>
              </a:sp3d>
            </c:spPr>
            <c:extLst>
              <c:ext xmlns:c16="http://schemas.microsoft.com/office/drawing/2014/chart" uri="{C3380CC4-5D6E-409C-BE32-E72D297353CC}">
                <c16:uniqueId val="{00000001-B191-4E8A-883C-4E1244723FD0}"/>
              </c:ext>
            </c:extLst>
          </c:dPt>
          <c:dLbls>
            <c:dLbl>
              <c:idx val="0"/>
              <c:layout>
                <c:manualLayout>
                  <c:x val="6.4816586921850076E-3"/>
                  <c:y val="-0.42739114133863437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1-4E8A-883C-4E1244723FD0}"/>
                </c:ext>
              </c:extLst>
            </c:dLbl>
            <c:dLbl>
              <c:idx val="1"/>
              <c:layout>
                <c:manualLayout>
                  <c:x val="6.4816586921848498E-3"/>
                  <c:y val="-0.430400938108624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1-4E8A-883C-4E1244723F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Foglio1!$B$1:$C$1</c:f>
              <c:strCache>
                <c:ptCount val="2"/>
                <c:pt idx="0">
                  <c:v>2016E - previsioni ad Aprile 2016</c:v>
                </c:pt>
                <c:pt idx="1">
                  <c:v>2016E - previsioni a Ottobre 2016</c:v>
                </c:pt>
              </c:strCache>
            </c:strRef>
          </c:cat>
          <c:val>
            <c:numRef>
              <c:f>Foglio1!$B$2:$C$2</c:f>
              <c:numCache>
                <c:formatCode>_-* #,##0.0_-;\-* #,##0.0_-;_-* "-"??_-;_-@_-</c:formatCode>
                <c:ptCount val="2"/>
                <c:pt idx="0" formatCode="#,##0">
                  <c:v>65908.7</c:v>
                </c:pt>
                <c:pt idx="1">
                  <c:v>65759.5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1-4E8A-883C-4E1244723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100"/>
        <c:axId val="39094528"/>
        <c:axId val="39108608"/>
      </c:barChart>
      <c:catAx>
        <c:axId val="3909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9108608"/>
        <c:crosses val="autoZero"/>
        <c:auto val="1"/>
        <c:lblAlgn val="ctr"/>
        <c:lblOffset val="100"/>
        <c:noMultiLvlLbl val="0"/>
      </c:catAx>
      <c:valAx>
        <c:axId val="391086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39094528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h="0"/>
        </a:sp3d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h="0"/>
    </a:sp3d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350302957791014E-2"/>
          <c:y val="2.9587340261190347E-2"/>
          <c:w val="0.76998389067882722"/>
          <c:h val="0.84349186528166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467-48A2-8887-75870885AB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   2013 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Foglio1!$B$2:$D$2</c:f>
              <c:numCache>
                <c:formatCode>#,##0</c:formatCode>
                <c:ptCount val="3"/>
                <c:pt idx="0">
                  <c:v>16889</c:v>
                </c:pt>
                <c:pt idx="1">
                  <c:v>16880</c:v>
                </c:pt>
                <c:pt idx="2" formatCode="_-* #,##0.0_-;\-* #,##0.0_-;_-* &quot;-&quot;??_-;_-@_-">
                  <c:v>16987.3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47-4DB8-9ED3-9713DAE7F2EB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2">
                          <a:lumMod val="75000"/>
                        </a:schemeClr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67-48A2-8887-75870885ABD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   2013 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Foglio1!$B$3:$D$3</c:f>
              <c:numCache>
                <c:formatCode>#,##0</c:formatCode>
                <c:ptCount val="3"/>
                <c:pt idx="0">
                  <c:v>5475</c:v>
                </c:pt>
                <c:pt idx="1">
                  <c:v>5703</c:v>
                </c:pt>
                <c:pt idx="2" formatCode="_-* #,##0.0_-;\-* #,##0.0_-;_-* &quot;-&quot;??_-;_-@_-">
                  <c:v>5971.2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47-4DB8-9ED3-9713DAE7F2EB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   2013 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Foglio1!$B$4:$D$4</c:f>
              <c:numCache>
                <c:formatCode>#,##0</c:formatCode>
                <c:ptCount val="3"/>
                <c:pt idx="0">
                  <c:v>10245</c:v>
                </c:pt>
                <c:pt idx="1">
                  <c:v>10215</c:v>
                </c:pt>
                <c:pt idx="2" formatCode="_-* #,##0.0_-;\-* #,##0.0_-;_-* &quot;-&quot;??_-;_-@_-">
                  <c:v>10368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47-4DB8-9ED3-9713DAE7F2EB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67-48A2-8887-75870885AB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   2013 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Foglio1!$B$5:$D$5</c:f>
              <c:numCache>
                <c:formatCode>#,##0</c:formatCode>
                <c:ptCount val="3"/>
                <c:pt idx="0">
                  <c:v>24940</c:v>
                </c:pt>
                <c:pt idx="1">
                  <c:v>23175</c:v>
                </c:pt>
                <c:pt idx="2" formatCode="_-* #,##0.0_-;\-* #,##0.0_-;_-* &quot;-&quot;??_-;_-@_-">
                  <c:v>22608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47-4DB8-9ED3-9713DAE7F2EB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eContent e Digital ADV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   2013 </c:v>
                </c:pt>
                <c:pt idx="1">
                  <c:v>2014</c:v>
                </c:pt>
                <c:pt idx="2">
                  <c:v>2015</c:v>
                </c:pt>
              </c:strCache>
            </c:strRef>
          </c:cat>
          <c:val>
            <c:numRef>
              <c:f>Foglio1!$B$6:$D$6</c:f>
              <c:numCache>
                <c:formatCode>#,##0</c:formatCode>
                <c:ptCount val="3"/>
                <c:pt idx="0">
                  <c:v>7613</c:v>
                </c:pt>
                <c:pt idx="1">
                  <c:v>8261</c:v>
                </c:pt>
                <c:pt idx="2" formatCode="_-* #,##0.0_-;\-* #,##0.0_-;_-* &quot;-&quot;??_-;_-@_-">
                  <c:v>8973.5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47-4DB8-9ED3-9713DAE7F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9202176"/>
        <c:axId val="39203968"/>
      </c:barChart>
      <c:catAx>
        <c:axId val="3920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9203968"/>
        <c:crosses val="autoZero"/>
        <c:auto val="1"/>
        <c:lblAlgn val="ctr"/>
        <c:lblOffset val="100"/>
        <c:noMultiLvlLbl val="0"/>
      </c:catAx>
      <c:valAx>
        <c:axId val="392039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9202176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h="0"/>
        </a:sp3d>
      </c:spPr>
    </c:plotArea>
    <c:legend>
      <c:legendPos val="r"/>
      <c:layout>
        <c:manualLayout>
          <c:xMode val="edge"/>
          <c:yMode val="edge"/>
          <c:x val="0.78767902243351673"/>
          <c:y val="9.2223039247993147E-2"/>
          <c:w val="0.19518143663645818"/>
          <c:h val="0.7783508988643445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h="0"/>
    </a:sp3d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794158530189152"/>
          <c:y val="2.7715174504420143E-2"/>
          <c:w val="0.48881594982125148"/>
          <c:h val="0.944569650991159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Miglioramento collaboration e comunicazione interna</c:v>
                </c:pt>
                <c:pt idx="1">
                  <c:v>Innovazione supply chain</c:v>
                </c:pt>
                <c:pt idx="2">
                  <c:v>Revisione strategie di vendita/multicanalità</c:v>
                </c:pt>
                <c:pt idx="3">
                  <c:v>Innovazione prodotto/servizio</c:v>
                </c:pt>
                <c:pt idx="4">
                  <c:v>Miglioramento della “conoscenza” dei propri clienti</c:v>
                </c:pt>
                <c:pt idx="5">
                  <c:v>Innovazione processi interni/incremento del livello di automazione</c:v>
                </c:pt>
              </c:strCache>
            </c:strRef>
          </c:cat>
          <c:val>
            <c:numRef>
              <c:f>Foglio1!$B$2:$B$7</c:f>
              <c:numCache>
                <c:formatCode>0.0%</c:formatCode>
                <c:ptCount val="6"/>
                <c:pt idx="0">
                  <c:v>0.28299999999999997</c:v>
                </c:pt>
                <c:pt idx="1">
                  <c:v>0.317</c:v>
                </c:pt>
                <c:pt idx="2">
                  <c:v>0.46700000000000003</c:v>
                </c:pt>
                <c:pt idx="3">
                  <c:v>0.48299999999999998</c:v>
                </c:pt>
                <c:pt idx="4">
                  <c:v>0.48299999999999998</c:v>
                </c:pt>
                <c:pt idx="5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5-40FF-84ED-96EF309AF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9712256"/>
        <c:axId val="39710720"/>
      </c:barChart>
      <c:valAx>
        <c:axId val="39710720"/>
        <c:scaling>
          <c:orientation val="minMax"/>
          <c:max val="0.85000000000000009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39712256"/>
        <c:crosses val="autoZero"/>
        <c:crossBetween val="between"/>
      </c:valAx>
      <c:catAx>
        <c:axId val="39712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9710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1517262265294"/>
          <c:y val="0.11277414349075229"/>
          <c:w val="0.88128482737734704"/>
          <c:h val="0.727620780767657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Foglio1!$B$2:$E$2</c:f>
              <c:numCache>
                <c:formatCode>0.0%</c:formatCode>
                <c:ptCount val="4"/>
                <c:pt idx="0">
                  <c:v>2.7E-2</c:v>
                </c:pt>
                <c:pt idx="1">
                  <c:v>4.7E-2</c:v>
                </c:pt>
                <c:pt idx="2">
                  <c:v>6.7000000000000004E-2</c:v>
                </c:pt>
                <c:pt idx="3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D-4925-A91B-2DA584B72AEB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1198940135252035E-2"/>
                  <c:y val="6.05507832744433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1D-4925-A91B-2DA584B72A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Foglio1!$B$1:$E$1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strCache>
            </c:strRef>
          </c:cat>
          <c:val>
            <c:numRef>
              <c:f>Foglio1!$B$3:$E$3</c:f>
              <c:numCache>
                <c:formatCode>0.0%</c:formatCode>
                <c:ptCount val="4"/>
                <c:pt idx="0">
                  <c:v>1.2999999999999999E-2</c:v>
                </c:pt>
                <c:pt idx="1">
                  <c:v>5.8999999999999997E-2</c:v>
                </c:pt>
                <c:pt idx="2">
                  <c:v>8.2000000000000003E-2</c:v>
                </c:pt>
                <c:pt idx="3">
                  <c:v>0.13500000000000001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D-4925-A91B-2DA584B72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009280"/>
        <c:axId val="81031552"/>
      </c:barChart>
      <c:catAx>
        <c:axId val="81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031552"/>
        <c:crosses val="autoZero"/>
        <c:auto val="1"/>
        <c:lblAlgn val="ctr"/>
        <c:lblOffset val="100"/>
        <c:noMultiLvlLbl val="0"/>
      </c:catAx>
      <c:valAx>
        <c:axId val="8103155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100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6500859083636403E-2"/>
          <c:y val="0.20535345208597458"/>
          <c:w val="0.45600692364640744"/>
          <c:h val="0.11647777524026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2672563155867781E-3"/>
          <c:w val="0.76998389067882722"/>
          <c:h val="0.843491865281660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BA-46AF-8A8D-D373C7167BF6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BA-46AF-8A8D-D373C7167B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#,##0</c:formatCode>
                <c:ptCount val="3"/>
                <c:pt idx="0">
                  <c:v>8232</c:v>
                </c:pt>
                <c:pt idx="1">
                  <c:v>8275</c:v>
                </c:pt>
                <c:pt idx="2" formatCode="_-* #,##0.0_-;\-* #,##0.0_-;_-* &quot;-&quot;??_-;_-@_-">
                  <c:v>8355.4000000000015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D8-498B-9C95-8401FE373DFA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#,##0</c:formatCode>
                <c:ptCount val="3"/>
                <c:pt idx="0">
                  <c:v>2615</c:v>
                </c:pt>
                <c:pt idx="1">
                  <c:v>2732</c:v>
                </c:pt>
                <c:pt idx="2" formatCode="_-* #,##0.0_-;\-* #,##0.0_-;_-* &quot;-&quot;??_-;_-@_-">
                  <c:v>2863.0119999999997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D8-498B-9C95-8401FE373DFA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BA-46AF-8A8D-D373C7167BF6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BA-46AF-8A8D-D373C7167BF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5079</c:v>
                </c:pt>
                <c:pt idx="1">
                  <c:v>5096</c:v>
                </c:pt>
                <c:pt idx="2" formatCode="_-* #,##0.0_-;\-* #,##0.0_-;_-* &quot;-&quot;??_-;_-@_-">
                  <c:v>5198.5099968742225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D8-498B-9C95-8401FE373DFA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4BA-46AF-8A8D-D373C7167BF6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4BA-46AF-8A8D-D373C7167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Foglio1!$B$5:$D$5</c:f>
              <c:numCache>
                <c:formatCode>#,##0</c:formatCode>
                <c:ptCount val="3"/>
                <c:pt idx="0">
                  <c:v>11975</c:v>
                </c:pt>
                <c:pt idx="1">
                  <c:v>11980</c:v>
                </c:pt>
                <c:pt idx="2" formatCode="_-* #,##0.0_-;\-* #,##0.0_-;_-* &quot;-&quot;??_-;_-@_-">
                  <c:v>11720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D8-498B-9C95-8401FE373DFA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eContent e Digital ADV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lang="it-IT"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4BA-46AF-8A8D-D373C7167B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Foglio1!$B$6:$D$6</c:f>
              <c:numCache>
                <c:formatCode>#,##0</c:formatCode>
                <c:ptCount val="3"/>
                <c:pt idx="0">
                  <c:v>3202</c:v>
                </c:pt>
                <c:pt idx="1">
                  <c:v>3500</c:v>
                </c:pt>
                <c:pt idx="2" formatCode="_-* #,##0.0_-;\-* #,##0.0_-;_-* &quot;-&quot;??_-;_-@_-">
                  <c:v>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D8-498B-9C95-8401FE373D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703616"/>
        <c:axId val="32705152"/>
      </c:barChart>
      <c:catAx>
        <c:axId val="32703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2705152"/>
        <c:crosses val="autoZero"/>
        <c:auto val="1"/>
        <c:lblAlgn val="ctr"/>
        <c:lblOffset val="100"/>
        <c:noMultiLvlLbl val="0"/>
      </c:catAx>
      <c:valAx>
        <c:axId val="327051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32703616"/>
        <c:crosses val="autoZero"/>
        <c:crossBetween val="between"/>
      </c:valAx>
      <c:spPr>
        <a:effectLst/>
      </c:spPr>
    </c:plotArea>
    <c:legend>
      <c:legendPos val="r"/>
      <c:layout>
        <c:manualLayout>
          <c:xMode val="edge"/>
          <c:yMode val="edge"/>
          <c:x val="0.78426019019859239"/>
          <c:y val="5.7859954581723307E-2"/>
          <c:w val="0.18578536724938746"/>
          <c:h val="0.79288552702842507"/>
        </c:manualLayout>
      </c:layout>
      <c:overlay val="0"/>
      <c:spPr>
        <a:ln>
          <a:solidFill>
            <a:schemeClr val="accent1">
              <a:lumMod val="50000"/>
            </a:schemeClr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636929230085547E-2"/>
          <c:y val="2.1518065644502069E-2"/>
          <c:w val="0.79498527941339847"/>
          <c:h val="0.86961831272103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PC mobile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1°H 2014</c:v>
                </c:pt>
                <c:pt idx="1">
                  <c:v>1°H 2015</c:v>
                </c:pt>
                <c:pt idx="2">
                  <c:v>1°H 2016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1350000</c:v>
                </c:pt>
                <c:pt idx="1">
                  <c:v>1310000</c:v>
                </c:pt>
                <c:pt idx="2">
                  <c:v>1172000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E8-4B18-8AFD-6BD369BDAD2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PC desktop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-1.0682573731123916E-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E8-4B18-8AFD-6BD369BDAD27}"/>
                </c:ext>
              </c:extLst>
            </c:dLbl>
            <c:dLbl>
              <c:idx val="1"/>
              <c:layout>
                <c:manualLayout>
                  <c:x val="5.426747455410991E-3"/>
                  <c:y val="-5.3795164111255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E8-4B18-8AFD-6BD369BDAD27}"/>
                </c:ext>
              </c:extLst>
            </c:dLbl>
            <c:dLbl>
              <c:idx val="2"/>
              <c:layout>
                <c:manualLayout>
                  <c:x val="-4.0700605915582133E-3"/>
                  <c:y val="-1.0759032822250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E8-4B18-8AFD-6BD369BDAD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1°H 2014</c:v>
                </c:pt>
                <c:pt idx="1">
                  <c:v>1°H 2015</c:v>
                </c:pt>
                <c:pt idx="2">
                  <c:v>1°H 2016</c:v>
                </c:pt>
              </c:strCache>
            </c:strRef>
          </c:cat>
          <c:val>
            <c:numRef>
              <c:f>Foglio1!$B$3:$D$3</c:f>
              <c:numCache>
                <c:formatCode>General</c:formatCode>
                <c:ptCount val="3"/>
                <c:pt idx="0">
                  <c:v>710000</c:v>
                </c:pt>
                <c:pt idx="1">
                  <c:v>660000</c:v>
                </c:pt>
                <c:pt idx="2">
                  <c:v>627000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E8-4B18-8AFD-6BD369BDAD27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PC server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2.7132669019681575E-3"/>
                  <c:y val="2.689758205562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E8-4B18-8AFD-6BD369BDAD27}"/>
                </c:ext>
              </c:extLst>
            </c:dLbl>
            <c:dLbl>
              <c:idx val="1"/>
              <c:layout>
                <c:manualLayout>
                  <c:x val="2.7133737277054986E-3"/>
                  <c:y val="8.06906282470358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E8-4B18-8AFD-6BD369BDAD27}"/>
                </c:ext>
              </c:extLst>
            </c:dLbl>
            <c:dLbl>
              <c:idx val="2"/>
              <c:layout>
                <c:manualLayout>
                  <c:x val="4.0700605915582029E-3"/>
                  <c:y val="2.6897582055627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E8-4B18-8AFD-6BD369BDAD27}"/>
                </c:ext>
              </c:extLst>
            </c:dLbl>
            <c:numFmt formatCode="#,##0" sourceLinked="0"/>
            <c:spPr>
              <a:solidFill>
                <a:srgbClr val="C00000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1°H 2014</c:v>
                </c:pt>
                <c:pt idx="1">
                  <c:v>1°H 2015</c:v>
                </c:pt>
                <c:pt idx="2">
                  <c:v>1°H 2016</c:v>
                </c:pt>
              </c:strCache>
            </c:strRef>
          </c:cat>
          <c:val>
            <c:numRef>
              <c:f>Foglio1!$B$4:$D$4</c:f>
              <c:numCache>
                <c:formatCode>General</c:formatCode>
                <c:ptCount val="3"/>
                <c:pt idx="0">
                  <c:v>72000</c:v>
                </c:pt>
                <c:pt idx="1">
                  <c:v>68000</c:v>
                </c:pt>
                <c:pt idx="2">
                  <c:v>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E8-4B18-8AFD-6BD369BDA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282112"/>
        <c:axId val="34341248"/>
      </c:barChart>
      <c:catAx>
        <c:axId val="3428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4341248"/>
        <c:crosses val="autoZero"/>
        <c:auto val="1"/>
        <c:lblAlgn val="ctr"/>
        <c:lblOffset val="100"/>
        <c:noMultiLvlLbl val="0"/>
      </c:catAx>
      <c:valAx>
        <c:axId val="34341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4282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01307974327641"/>
          <c:y val="0.23190484156700739"/>
          <c:w val="0.17385835334535482"/>
          <c:h val="0.64875380824182838"/>
        </c:manualLayout>
      </c:layout>
      <c:overlay val="0"/>
      <c:spPr>
        <a:ln>
          <a:solidFill>
            <a:schemeClr val="tx2">
              <a:lumMod val="75000"/>
            </a:schemeClr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948717948717947E-2"/>
          <c:y val="6.7243978789308809E-2"/>
          <c:w val="0.94615384615384668"/>
          <c:h val="0.85047634135276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/>
            </a:sp3d>
          </c:spPr>
          <c:invertIfNegative val="0"/>
          <c:dLbls>
            <c:dLbl>
              <c:idx val="0"/>
              <c:layout>
                <c:manualLayout>
                  <c:x val="-2.0512820512820513E-2"/>
                  <c:y val="-2.54929737837816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AA-4C8A-93C2-5D9214515947}"/>
                </c:ext>
              </c:extLst>
            </c:dLbl>
            <c:dLbl>
              <c:idx val="2"/>
              <c:layout>
                <c:manualLayout>
                  <c:x val="1.02564102564102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AA-4C8A-93C2-5D92145159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General</c:formatCode>
                <c:ptCount val="3"/>
                <c:pt idx="0">
                  <c:v>1430000</c:v>
                </c:pt>
                <c:pt idx="1">
                  <c:v>1230000</c:v>
                </c:pt>
                <c:pt idx="2">
                  <c:v>1148000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A-4C8A-93C2-5D9214515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4733056"/>
        <c:axId val="34738944"/>
      </c:barChart>
      <c:catAx>
        <c:axId val="34733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it-IT"/>
          </a:p>
        </c:txPr>
        <c:crossAx val="34738944"/>
        <c:crosses val="autoZero"/>
        <c:auto val="1"/>
        <c:lblAlgn val="ctr"/>
        <c:lblOffset val="100"/>
        <c:noMultiLvlLbl val="0"/>
      </c:catAx>
      <c:valAx>
        <c:axId val="34738944"/>
        <c:scaling>
          <c:orientation val="minMax"/>
          <c:max val="170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73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205128205128206E-2"/>
          <c:y val="2.9587340261190347E-2"/>
          <c:w val="0.94358974358974357"/>
          <c:h val="0.72368664613413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PC desktop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0.0%</c:formatCode>
                <c:ptCount val="3"/>
                <c:pt idx="0">
                  <c:v>4.7E-2</c:v>
                </c:pt>
                <c:pt idx="1">
                  <c:v>-7.0000000000000007E-2</c:v>
                </c:pt>
                <c:pt idx="2">
                  <c:v>-0.05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6A-4919-8999-19EEEEDC09B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PC mobile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1.0256410256410281E-2"/>
                  <c:y val="6.1639580145123715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6A-4919-8999-19EEEEDC09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0.0%</c:formatCode>
                <c:ptCount val="3"/>
                <c:pt idx="0">
                  <c:v>7.0999999999999994E-2</c:v>
                </c:pt>
                <c:pt idx="1">
                  <c:v>-0.03</c:v>
                </c:pt>
                <c:pt idx="2">
                  <c:v>-0.105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6A-4919-8999-19EEEEDC09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17"/>
        <c:axId val="34802304"/>
        <c:axId val="34824576"/>
      </c:barChart>
      <c:catAx>
        <c:axId val="3480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600" b="1">
                <a:solidFill>
                  <a:schemeClr val="accent1">
                    <a:lumMod val="50000"/>
                  </a:schemeClr>
                </a:solidFill>
              </a:defRPr>
            </a:pPr>
            <a:endParaRPr lang="it-IT"/>
          </a:p>
        </c:txPr>
        <c:crossAx val="34824576"/>
        <c:crosses val="autoZero"/>
        <c:auto val="1"/>
        <c:lblAlgn val="ctr"/>
        <c:lblOffset val="100"/>
        <c:noMultiLvlLbl val="0"/>
      </c:catAx>
      <c:valAx>
        <c:axId val="34824576"/>
        <c:scaling>
          <c:orientation val="minMax"/>
          <c:max val="0.15000000000000013"/>
          <c:min val="-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34802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0240702604482133"/>
          <c:y val="0.63232021931483606"/>
          <c:w val="0.61057056329497272"/>
          <c:h val="6.3737103456572269E-2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sz="16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95166393548864936"/>
          <c:h val="0.75872631926579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Software di sistema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250</c:v>
                </c:pt>
                <c:pt idx="1">
                  <c:v>247</c:v>
                </c:pt>
                <c:pt idx="2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5-49AE-AA14-DDDD9D936A58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middleware 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_(* #,##0.00_);_(* \(#,##0.00\);_(* "-"??_);_(@_)</c:formatCode>
                <c:ptCount val="3"/>
                <c:pt idx="0">
                  <c:v>570</c:v>
                </c:pt>
                <c:pt idx="1">
                  <c:v>585</c:v>
                </c:pt>
                <c:pt idx="2">
                  <c:v>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E5-49AE-AA14-DDDD9D936A58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Software applicativo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1795</c:v>
                </c:pt>
                <c:pt idx="1">
                  <c:v>1900</c:v>
                </c:pt>
                <c:pt idx="2">
                  <c:v>2034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E5-49AE-AA14-DDDD9D936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252096"/>
        <c:axId val="35253632"/>
      </c:barChart>
      <c:catAx>
        <c:axId val="352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5253632"/>
        <c:crosses val="autoZero"/>
        <c:auto val="1"/>
        <c:lblAlgn val="ctr"/>
        <c:lblOffset val="100"/>
        <c:noMultiLvlLbl val="0"/>
      </c:catAx>
      <c:valAx>
        <c:axId val="3525363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352520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5559011961633885E-2"/>
          <c:y val="0.87368127750713953"/>
          <c:w val="0.91992999167564315"/>
          <c:h val="9.1305560977805678E-2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748527941339834E-3"/>
          <c:y val="1.2939299881738404E-2"/>
          <c:w val="0.95166393548864936"/>
          <c:h val="0.75872631926579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Soluzioni orizzontali e verticali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1075</c:v>
                </c:pt>
                <c:pt idx="1">
                  <c:v>1062</c:v>
                </c:pt>
                <c:pt idx="2">
                  <c:v>1060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9-4B20-BEB3-C4A2E6BAFE5D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IoT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600</c:v>
                </c:pt>
                <c:pt idx="1">
                  <c:v>700</c:v>
                </c:pt>
                <c:pt idx="2">
                  <c:v>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9-4B20-BEB3-C4A2E6BAFE5D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Piattaforme per la gestione Web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120</c:v>
                </c:pt>
                <c:pt idx="1">
                  <c:v>138</c:v>
                </c:pt>
                <c:pt idx="2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A9-4B20-BEB3-C4A2E6BA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533568"/>
        <c:axId val="35535104"/>
      </c:barChart>
      <c:catAx>
        <c:axId val="35533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5535104"/>
        <c:crosses val="autoZero"/>
        <c:auto val="1"/>
        <c:lblAlgn val="ctr"/>
        <c:lblOffset val="100"/>
        <c:noMultiLvlLbl val="0"/>
      </c:catAx>
      <c:valAx>
        <c:axId val="35535104"/>
        <c:scaling>
          <c:orientation val="minMax"/>
          <c:max val="2100"/>
          <c:min val="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35533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310179388850527"/>
          <c:y val="0.86555760831100492"/>
          <c:w val="0.73899353063334838"/>
          <c:h val="0.12359637209759888"/>
        </c:manualLayout>
      </c:layout>
      <c:overlay val="0"/>
      <c:spPr>
        <a:solidFill>
          <a:schemeClr val="bg1"/>
        </a:solidFill>
        <a:ln>
          <a:solidFill>
            <a:schemeClr val="accent1"/>
          </a:solidFill>
        </a:ln>
      </c:spPr>
      <c:txPr>
        <a:bodyPr/>
        <a:lstStyle/>
        <a:p>
          <a:pPr>
            <a:defRPr sz="1200" b="1">
              <a:solidFill>
                <a:schemeClr val="tx2">
                  <a:lumMod val="75000"/>
                </a:schemeClr>
              </a:solidFill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9587310925706808E-2"/>
          <c:w val="0.75484607990416519"/>
          <c:h val="0.85976127266398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Sviluppo e Systems Integration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1443</c:v>
                </c:pt>
                <c:pt idx="1">
                  <c:v>1415</c:v>
                </c:pt>
                <c:pt idx="2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02-4784-B199-9CB72B031A6E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Assistenza tecnica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Foglio1!$B$3:$D$3</c:f>
              <c:numCache>
                <c:formatCode>_-* #,##0.0_-;\-* #,##0.0_-;_-* "-"??_-;_-@_-</c:formatCode>
                <c:ptCount val="3"/>
                <c:pt idx="0">
                  <c:v>345</c:v>
                </c:pt>
                <c:pt idx="1">
                  <c:v>339</c:v>
                </c:pt>
                <c:pt idx="2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02-4784-B199-9CB72B031A6E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Consulenza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-2.0996344321530316E-3"/>
                  <c:y val="7.59811136079173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B7-4804-B49B-FE6C17A1CC29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Foglio1!$B$4:$D$4</c:f>
              <c:numCache>
                <c:formatCode>_-* #,##0.0_-;\-* #,##0.0_-;_-* "-"??_-;_-@_-</c:formatCode>
                <c:ptCount val="3"/>
                <c:pt idx="0">
                  <c:v>401.4</c:v>
                </c:pt>
                <c:pt idx="1">
                  <c:v>398.3</c:v>
                </c:pt>
                <c:pt idx="2">
                  <c:v>393.7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02-4784-B199-9CB72B031A6E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Formazione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dLbl>
              <c:idx val="0"/>
              <c:layout>
                <c:manualLayout>
                  <c:x val="2.0996344321530412E-3"/>
                  <c:y val="-2.5327037869307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B7-4804-B49B-FE6C17A1CC29}"/>
                </c:ext>
              </c:extLst>
            </c:dLbl>
            <c:dLbl>
              <c:idx val="1"/>
              <c:layout>
                <c:manualLayout>
                  <c:x val="4.1992688643060824E-3"/>
                  <c:y val="-1.2663518934653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B7-4804-B49B-FE6C17A1CC29}"/>
                </c:ext>
              </c:extLst>
            </c:dLbl>
            <c:dLbl>
              <c:idx val="2"/>
              <c:layout>
                <c:manualLayout>
                  <c:x val="1.2597806592918171E-2"/>
                  <c:y val="-7.59811136079183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B7-4804-B49B-FE6C17A1CC29}"/>
                </c:ext>
              </c:extLst>
            </c:dLbl>
            <c:numFmt formatCode="#,##0" sourceLinked="0"/>
            <c:spPr>
              <a:solidFill>
                <a:srgbClr val="FFFF99"/>
              </a:solidFill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Foglio1!$B$5:$D$5</c:f>
              <c:numCache>
                <c:formatCode>_-* #,##0.0_-;\-* #,##0.0_-;_-* "-"??_-;_-@_-</c:formatCode>
                <c:ptCount val="3"/>
                <c:pt idx="0">
                  <c:v>165</c:v>
                </c:pt>
                <c:pt idx="1">
                  <c:v>159</c:v>
                </c:pt>
                <c:pt idx="2">
                  <c:v>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02-4784-B199-9CB72B031A6E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Servizi di Outsourcing ICT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Foglio1!$B$6:$D$6</c:f>
              <c:numCache>
                <c:formatCode>_-* #,##0.0_-;\-* #,##0.0_-;_-* "-"??_-;_-@_-</c:formatCode>
                <c:ptCount val="3"/>
                <c:pt idx="0">
                  <c:v>1911</c:v>
                </c:pt>
                <c:pt idx="1">
                  <c:v>1880</c:v>
                </c:pt>
                <c:pt idx="2">
                  <c:v>1848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2-4784-B199-9CB72B031A6E}"/>
            </c:ext>
          </c:extLst>
        </c:ser>
        <c:ser>
          <c:idx val="5"/>
          <c:order val="5"/>
          <c:tx>
            <c:strRef>
              <c:f>Foglio1!$A$7</c:f>
              <c:strCache>
                <c:ptCount val="1"/>
                <c:pt idx="0">
                  <c:v>Servizi di DC &amp; Cloud Computing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h="0"/>
            </a:sp3d>
          </c:spPr>
          <c:invertIfNegative val="0"/>
          <c:dLbls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 algn="ctr">
                  <a:defRPr lang="it-IT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Foglio1!$B$1:$D$1</c:f>
              <c:strCache>
                <c:ptCount val="3"/>
                <c:pt idx="0">
                  <c:v>1° H 2014</c:v>
                </c:pt>
                <c:pt idx="1">
                  <c:v>1° H 2015</c:v>
                </c:pt>
                <c:pt idx="2">
                  <c:v>1° H 2016</c:v>
                </c:pt>
              </c:strCache>
            </c:strRef>
          </c:cat>
          <c:val>
            <c:numRef>
              <c:f>Foglio1!$B$7:$D$7</c:f>
              <c:numCache>
                <c:formatCode>_-* #,##0.0_-;\-* #,##0.0_-;_-* "-"?_-;_-@_-</c:formatCode>
                <c:ptCount val="3"/>
                <c:pt idx="0">
                  <c:v>813.59999999999968</c:v>
                </c:pt>
                <c:pt idx="1">
                  <c:v>904.69999999999982</c:v>
                </c:pt>
                <c:pt idx="2">
                  <c:v>1074.8099968742226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02-4784-B199-9CB72B031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45472"/>
        <c:axId val="35951360"/>
      </c:barChart>
      <c:catAx>
        <c:axId val="35945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2">
                    <a:lumMod val="50000"/>
                  </a:schemeClr>
                </a:solidFill>
              </a:defRPr>
            </a:pPr>
            <a:endParaRPr lang="it-IT"/>
          </a:p>
        </c:txPr>
        <c:crossAx val="35951360"/>
        <c:crosses val="autoZero"/>
        <c:auto val="1"/>
        <c:lblAlgn val="ctr"/>
        <c:lblOffset val="100"/>
        <c:noMultiLvlLbl val="0"/>
      </c:catAx>
      <c:valAx>
        <c:axId val="35951360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3594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45643076695177"/>
          <c:y val="0.13955377348933193"/>
          <c:w val="0.21365417070060999"/>
          <c:h val="0.7310230687435636"/>
        </c:manualLayout>
      </c:layout>
      <c:overlay val="0"/>
      <c:spPr>
        <a:ln>
          <a:solidFill>
            <a:schemeClr val="accent1"/>
          </a:solidFill>
        </a:ln>
      </c:spPr>
      <c:txPr>
        <a:bodyPr/>
        <a:lstStyle/>
        <a:p>
          <a:pPr>
            <a:defRPr lang="it-IT" sz="1200" b="1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283456460713574E-2"/>
          <c:y val="3.9968889764243641E-2"/>
          <c:w val="0.90830449826989634"/>
          <c:h val="0.89983305509181966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7915">
              <a:noFill/>
            </a:ln>
            <a:effectLst>
              <a:outerShdw blurRad="50800" dist="38100" dir="72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7"/>
            <c:spPr>
              <a:solidFill>
                <a:schemeClr val="accent1">
                  <a:lumMod val="75000"/>
                </a:schemeClr>
              </a:solidFill>
              <a:ln>
                <a:noFill/>
                <a:prstDash val="solid"/>
              </a:ln>
              <a:effectLst>
                <a:outerShdw blurRad="50800" dist="38100" dir="72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marker>
          <c:dPt>
            <c:idx val="0"/>
            <c:marker>
              <c:symbol val="circle"/>
              <c:size val="40"/>
              <c:spPr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2791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C516-4E44-9963-148337C863FD}"/>
              </c:ext>
            </c:extLst>
          </c:dPt>
          <c:dPt>
            <c:idx val="1"/>
            <c:marker>
              <c:symbol val="circle"/>
              <c:size val="20"/>
              <c:spPr>
                <a:solidFill>
                  <a:srgbClr val="C00000"/>
                </a:solidFill>
                <a:ln>
                  <a:noFill/>
                  <a:prstDash val="solid"/>
                </a:ln>
                <a:effectLst>
                  <a:outerShdw blurRad="50800" dist="38100" dir="72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516-4E44-9963-148337C863FD}"/>
              </c:ext>
            </c:extLst>
          </c:dPt>
          <c:dPt>
            <c:idx val="2"/>
            <c:marker>
              <c:symbol val="circle"/>
              <c:size val="25"/>
              <c:spPr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2791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C516-4E44-9963-148337C863FD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FFFF66"/>
                </a:solidFill>
                <a:ln>
                  <a:noFill/>
                  <a:prstDash val="solid"/>
                </a:ln>
                <a:effectLst>
                  <a:outerShdw blurRad="50800" dist="38100" dir="72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516-4E44-9963-148337C863FD}"/>
              </c:ext>
            </c:extLst>
          </c:dPt>
          <c:dPt>
            <c:idx val="4"/>
            <c:marker>
              <c:symbol val="circle"/>
              <c:size val="50"/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2791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C516-4E44-9963-148337C863FD}"/>
              </c:ext>
            </c:extLst>
          </c:dPt>
          <c:dPt>
            <c:idx val="5"/>
            <c:marker>
              <c:symbol val="circle"/>
              <c:size val="30"/>
              <c:spPr>
                <a:solidFill>
                  <a:schemeClr val="accent5">
                    <a:lumMod val="50000"/>
                  </a:schemeClr>
                </a:solidFill>
                <a:ln>
                  <a:noFill/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/>
              </c:spPr>
            </c:marker>
            <c:bubble3D val="0"/>
            <c:spPr>
              <a:ln w="2791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16-4E44-9963-148337C863FD}"/>
              </c:ext>
            </c:extLst>
          </c:dPt>
          <c:dLbls>
            <c:delete val="1"/>
          </c:dLbls>
          <c:xVal>
            <c:numRef>
              <c:f>Sheet1!$A$2:$A$7</c:f>
              <c:numCache>
                <c:formatCode>_-* #,##0.0_-;\-* #,##0.0_-;_-* "-"??_-;_-@_-</c:formatCode>
                <c:ptCount val="6"/>
                <c:pt idx="0">
                  <c:v>1388</c:v>
                </c:pt>
                <c:pt idx="1">
                  <c:v>339</c:v>
                </c:pt>
                <c:pt idx="2">
                  <c:v>393.7</c:v>
                </c:pt>
                <c:pt idx="3">
                  <c:v>155</c:v>
                </c:pt>
                <c:pt idx="4">
                  <c:v>1848</c:v>
                </c:pt>
                <c:pt idx="5">
                  <c:v>1074.8</c:v>
                </c:pt>
              </c:numCache>
            </c:numRef>
          </c:xVal>
          <c:yVal>
            <c:numRef>
              <c:f>Sheet1!$B$2:$B$7</c:f>
              <c:numCache>
                <c:formatCode>0.0%</c:formatCode>
                <c:ptCount val="6"/>
                <c:pt idx="0">
                  <c:v>1.9E-2</c:v>
                </c:pt>
                <c:pt idx="1">
                  <c:v>0</c:v>
                </c:pt>
                <c:pt idx="2">
                  <c:v>-1.2E-2</c:v>
                </c:pt>
                <c:pt idx="3">
                  <c:v>-2.5000000000000001E-2</c:v>
                </c:pt>
                <c:pt idx="4">
                  <c:v>-1.7000000000000001E-2</c:v>
                </c:pt>
                <c:pt idx="5">
                  <c:v>0.188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16-4E44-9963-148337C863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8490112"/>
        <c:axId val="38491648"/>
      </c:scatterChart>
      <c:valAx>
        <c:axId val="38490112"/>
        <c:scaling>
          <c:orientation val="minMax"/>
          <c:max val="2000"/>
        </c:scaling>
        <c:delete val="0"/>
        <c:axPos val="b"/>
        <c:numFmt formatCode="_-* #,##0.0_-;\-* #,##0.0_-;_-* &quot;-&quot;??_-;_-@_-" sourceLinked="1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8491648"/>
        <c:crosses val="autoZero"/>
        <c:crossBetween val="midCat"/>
      </c:valAx>
      <c:valAx>
        <c:axId val="38491648"/>
        <c:scaling>
          <c:orientation val="minMax"/>
          <c:max val="0.2"/>
          <c:min val="-4.0000000000000008E-2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38490112"/>
        <c:crosses val="autoZero"/>
        <c:crossBetween val="midCat"/>
        <c:majorUnit val="4.0000000000000008E-2"/>
        <c:minorUnit val="4.000000000000001E-3"/>
      </c:valAx>
      <c:spPr>
        <a:noFill/>
        <a:ln w="248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596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8300" y="258763"/>
            <a:ext cx="60579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9822" y="4713893"/>
            <a:ext cx="6086444" cy="446762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9166" tIns="44583" rIns="89166" bIns="44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Fare </a:t>
            </a:r>
            <a:r>
              <a:rPr lang="en-US" altLang="en-US" noProof="0" dirty="0" err="1"/>
              <a:t>clic</a:t>
            </a:r>
            <a:r>
              <a:rPr lang="en-US" altLang="en-US" noProof="0" dirty="0"/>
              <a:t> per </a:t>
            </a:r>
            <a:r>
              <a:rPr lang="en-US" altLang="en-US" noProof="0" dirty="0" err="1"/>
              <a:t>modificare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gli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stili</a:t>
            </a:r>
            <a:r>
              <a:rPr lang="en-US" altLang="en-US" noProof="0" dirty="0"/>
              <a:t> del </a:t>
            </a:r>
            <a:r>
              <a:rPr lang="en-US" altLang="en-US" noProof="0" dirty="0" err="1"/>
              <a:t>testo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dello</a:t>
            </a:r>
            <a:r>
              <a:rPr lang="en-US" altLang="en-US" noProof="0" dirty="0"/>
              <a:t> schema</a:t>
            </a:r>
          </a:p>
          <a:p>
            <a:pPr lvl="1"/>
            <a:r>
              <a:rPr lang="en-US" altLang="en-US" noProof="0" dirty="0" err="1"/>
              <a:t>Secondo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2"/>
            <a:r>
              <a:rPr lang="en-US" altLang="en-US" noProof="0" dirty="0" err="1"/>
              <a:t>Terzo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3"/>
            <a:r>
              <a:rPr lang="en-US" altLang="en-US" noProof="0" dirty="0"/>
              <a:t>Quarto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  <a:p>
            <a:pPr lvl="4"/>
            <a:r>
              <a:rPr lang="en-US" altLang="en-US" noProof="0" dirty="0" err="1"/>
              <a:t>Quinto</a:t>
            </a:r>
            <a:r>
              <a:rPr lang="en-US" altLang="en-US" noProof="0" dirty="0"/>
              <a:t> </a:t>
            </a:r>
            <a:r>
              <a:rPr lang="en-US" altLang="en-US" noProof="0" dirty="0" err="1"/>
              <a:t>livello</a:t>
            </a:r>
            <a:endParaRPr lang="en-US" altLang="en-US" noProof="0" dirty="0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935" y="9469083"/>
            <a:ext cx="2978757" cy="457565"/>
          </a:xfrm>
          <a:prstGeom prst="rect">
            <a:avLst/>
          </a:prstGeom>
        </p:spPr>
        <p:txBody>
          <a:bodyPr vert="horz" lIns="89166" tIns="44583" rIns="89166" bIns="44583" rtlCol="0" anchor="b"/>
          <a:lstStyle>
            <a:lvl1pPr algn="r">
              <a:defRPr sz="1200" b="1"/>
            </a:lvl1pPr>
          </a:lstStyle>
          <a:p>
            <a:fld id="{1A33E0D5-25B3-4F75-B005-1872D08F459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43488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266700" indent="-266700" algn="just" rtl="0" eaLnBrk="0" fontAlgn="base" hangingPunct="0">
      <a:spcBef>
        <a:spcPct val="30000"/>
      </a:spcBef>
      <a:spcAft>
        <a:spcPct val="0"/>
      </a:spcAft>
      <a:buClr>
        <a:schemeClr val="accent2">
          <a:lumMod val="50000"/>
        </a:schemeClr>
      </a:buClr>
      <a:buSzPct val="90000"/>
      <a:buFont typeface="Wingdings 2" pitchFamily="18" charset="2"/>
      <a:buChar char="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1pPr>
    <a:lvl2pPr marL="625475" indent="-168275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ü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2pPr>
    <a:lvl3pPr marL="1074738" indent="-160338" algn="just" rtl="0" eaLnBrk="0" fontAlgn="base" hangingPunct="0">
      <a:spcBef>
        <a:spcPct val="30000"/>
      </a:spcBef>
      <a:spcAft>
        <a:spcPct val="0"/>
      </a:spcAft>
      <a:buFont typeface="Wingdings" pitchFamily="2" charset="2"/>
      <a:buChar char="§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3pPr>
    <a:lvl4pPr marL="1524000" indent="-152400" algn="just" rtl="0" eaLnBrk="0" fontAlgn="base" hangingPunct="0">
      <a:spcBef>
        <a:spcPct val="30000"/>
      </a:spcBef>
      <a:spcAft>
        <a:spcPct val="0"/>
      </a:spcAft>
      <a:buFont typeface="Arial" pitchFamily="34" charset="0"/>
      <a:buChar char="•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4pPr>
    <a:lvl5pPr marL="1973263" indent="-144463" algn="just" rtl="0" eaLnBrk="0" fontAlgn="base" hangingPunct="0">
      <a:spcBef>
        <a:spcPct val="30000"/>
      </a:spcBef>
      <a:spcAft>
        <a:spcPct val="0"/>
      </a:spcAft>
      <a:buFont typeface="Courier New" pitchFamily="49" charset="0"/>
      <a:buChar char="o"/>
      <a:defRPr kumimoji="1" sz="1400" b="1" kern="1200">
        <a:solidFill>
          <a:srgbClr val="0033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9888" y="258763"/>
            <a:ext cx="6057900" cy="4194175"/>
          </a:xfrm>
        </p:spPr>
      </p:sp>
      <p:sp>
        <p:nvSpPr>
          <p:cNvPr id="37892" name="Segnaposto note 4"/>
          <p:cNvSpPr>
            <a:spLocks noGrp="1"/>
          </p:cNvSpPr>
          <p:nvPr/>
        </p:nvSpPr>
        <p:spPr bwMode="auto">
          <a:xfrm>
            <a:off x="446089" y="4746280"/>
            <a:ext cx="5832475" cy="44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66" tIns="44583" rIns="89166" bIns="44583"/>
          <a:lstStyle/>
          <a:p>
            <a:pPr marL="173378" indent="-173378" algn="just">
              <a:spcBef>
                <a:spcPct val="30000"/>
              </a:spcBef>
              <a:buFont typeface="Wingdings" pitchFamily="2" charset="2"/>
              <a:buChar char="l"/>
            </a:pP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77800"/>
            <a:ext cx="5222875" cy="3614738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471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77800"/>
            <a:ext cx="5222875" cy="3614738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50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F73-67E4-48E8-917D-D653510612CF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734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035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691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06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2733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AEF73-67E4-48E8-917D-D653510612C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42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053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775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45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>
          <a:xfrm>
            <a:off x="1" y="4455692"/>
            <a:ext cx="6711205" cy="5470947"/>
          </a:xfrm>
        </p:spPr>
        <p:txBody>
          <a:bodyPr/>
          <a:lstStyle/>
          <a:p>
            <a:endParaRPr lang="it-IT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Segnaposto no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77800"/>
            <a:ext cx="5222875" cy="3614738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77800"/>
            <a:ext cx="5222875" cy="3614738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776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715963" y="177800"/>
            <a:ext cx="5222875" cy="3614738"/>
          </a:xfrm>
        </p:spPr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3E0D5-25B3-4F75-B005-1872D08F459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9374" y="0"/>
            <a:ext cx="2426626" cy="55086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0"/>
            <a:ext cx="7119938" cy="55086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9596" y="2500306"/>
            <a:ext cx="8420100" cy="1470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84550" y="6357958"/>
            <a:ext cx="3136900" cy="428628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2010xxx Cliente – titolo  </a:t>
            </a:r>
          </a:p>
          <a:p>
            <a:r>
              <a:rPr lang="it-IT" dirty="0"/>
              <a:t>data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9214" y="6356351"/>
            <a:ext cx="671486" cy="365125"/>
          </a:xfrm>
          <a:prstGeom prst="rect">
            <a:avLst/>
          </a:prstGeom>
        </p:spPr>
        <p:txBody>
          <a:bodyPr/>
          <a:lstStyle/>
          <a:p>
            <a:fld id="{C89CCD4E-F587-4C7C-8155-498A68C3B19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6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622" y="1546225"/>
            <a:ext cx="412406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7782" y="1546225"/>
            <a:ext cx="412406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37" y="0"/>
            <a:ext cx="9711663" cy="9144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8621" y="1546225"/>
            <a:ext cx="8413221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altLang="en-US" dirty="0"/>
              <a:t>Fare clic per modificare gli stili del testo</a:t>
            </a:r>
          </a:p>
          <a:p>
            <a:pPr lvl="1"/>
            <a:endParaRPr lang="it-IT" altLang="en-US" dirty="0"/>
          </a:p>
          <a:p>
            <a:pPr lvl="1"/>
            <a:endParaRPr lang="it-IT" altLang="en-US" dirty="0"/>
          </a:p>
          <a:p>
            <a:pPr lvl="2"/>
            <a:endParaRPr lang="it-IT" altLang="en-US" dirty="0"/>
          </a:p>
          <a:p>
            <a:pPr lvl="3"/>
            <a:endParaRPr lang="it-IT" altLang="en-US" dirty="0"/>
          </a:p>
          <a:p>
            <a:pPr lvl="4"/>
            <a:endParaRPr lang="it-IT" altLang="en-US" dirty="0"/>
          </a:p>
        </p:txBody>
      </p:sp>
      <p:sp>
        <p:nvSpPr>
          <p:cNvPr id="1027" name="Rectangle 44"/>
          <p:cNvSpPr>
            <a:spLocks noChangeArrowheads="1"/>
          </p:cNvSpPr>
          <p:nvPr/>
        </p:nvSpPr>
        <p:spPr bwMode="auto">
          <a:xfrm>
            <a:off x="1898650" y="3527425"/>
            <a:ext cx="42100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028" name="Rectangle 45"/>
          <p:cNvSpPr>
            <a:spLocks noChangeArrowheads="1"/>
          </p:cNvSpPr>
          <p:nvPr/>
        </p:nvSpPr>
        <p:spPr bwMode="auto">
          <a:xfrm>
            <a:off x="3812779" y="2813050"/>
            <a:ext cx="9906000" cy="30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2" rIns="92064" bIns="46032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9906000" cy="9906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 sz="2400">
              <a:solidFill>
                <a:srgbClr val="5F5F5F"/>
              </a:solidFill>
              <a:latin typeface="Humnst777 BT"/>
            </a:endParaRPr>
          </a:p>
        </p:txBody>
      </p:sp>
      <p:sp>
        <p:nvSpPr>
          <p:cNvPr id="16" name="Rectangle 48"/>
          <p:cNvSpPr>
            <a:spLocks noGrp="1" noChangeArrowheads="1"/>
          </p:cNvSpPr>
          <p:nvPr>
            <p:ph type="title"/>
          </p:nvPr>
        </p:nvSpPr>
        <p:spPr bwMode="auto">
          <a:xfrm>
            <a:off x="193675" y="0"/>
            <a:ext cx="9712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Titolo della slide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6237288"/>
            <a:ext cx="9906000" cy="620712"/>
          </a:xfrm>
          <a:prstGeom prst="rect">
            <a:avLst/>
          </a:prstGeom>
          <a:gradFill rotWithShape="1">
            <a:gsLst>
              <a:gs pos="0">
                <a:srgbClr val="7C9DDE"/>
              </a:gs>
              <a:gs pos="100000">
                <a:srgbClr val="F2F5F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br>
              <a:rPr lang="it-IT" sz="1000" b="1">
                <a:solidFill>
                  <a:srgbClr val="003366"/>
                </a:solidFill>
                <a:latin typeface="Humnst777 BT"/>
              </a:rPr>
            </a:br>
            <a:endParaRPr lang="it-IT" sz="1000">
              <a:solidFill>
                <a:srgbClr val="5F5F5F"/>
              </a:solidFill>
              <a:latin typeface="Humnst777 BT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222500" y="6461125"/>
            <a:ext cx="553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Il Mercato</a:t>
            </a:r>
            <a:r>
              <a:rPr lang="it-IT" sz="1000" b="1" baseline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Digitale </a:t>
            </a: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in Italia </a:t>
            </a:r>
            <a:r>
              <a:rPr lang="it-IT" sz="1000" b="1" baseline="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nel 1° semestre 2016</a:t>
            </a:r>
          </a:p>
          <a:p>
            <a:pPr algn="ctr">
              <a:defRPr/>
            </a:pPr>
            <a:r>
              <a:rPr lang="it-IT" sz="1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11 Ottobre 2016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291388" y="6597650"/>
            <a:ext cx="5476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D858977B-E61E-429C-BDD1-89D7E8A12E89}" type="slidenum">
              <a:rPr lang="it-IT" sz="1000" b="1">
                <a:solidFill>
                  <a:schemeClr val="tx1"/>
                </a:solidFill>
              </a:rPr>
              <a:pPr>
                <a:spcBef>
                  <a:spcPct val="50000"/>
                </a:spcBef>
                <a:defRPr/>
              </a:pPr>
              <a:t>‹N›</a:t>
            </a:fld>
            <a:endParaRPr lang="it-IT" sz="1000" b="1">
              <a:solidFill>
                <a:schemeClr val="tx1"/>
              </a:solidFill>
            </a:endParaRPr>
          </a:p>
        </p:txBody>
      </p:sp>
      <p:pic>
        <p:nvPicPr>
          <p:cNvPr id="20" name="Picture 10" descr="assiinfor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05713" y="6165850"/>
            <a:ext cx="21875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kumimoji="1" sz="2800" b="1">
          <a:solidFill>
            <a:srgbClr val="0000CC"/>
          </a:solidFill>
          <a:latin typeface="Arial" charset="0"/>
        </a:defRPr>
      </a:lvl9pPr>
    </p:titleStyle>
    <p:bodyStyle>
      <a:lvl1pPr marL="342900" indent="-3429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Ø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80000"/>
        <a:buFont typeface="Wingdings" pitchFamily="2" charset="2"/>
        <a:buChar char="ü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Wingdings" pitchFamily="2" charset="2"/>
        <a:buChar char="§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5621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Font typeface="Arial" charset="0"/>
        <a:buChar char="-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981200" indent="-228600" algn="just" defTabSz="914400" rtl="0" eaLnBrk="1" fontAlgn="base" latinLnBrk="0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Char char="•"/>
        <a:defRPr kumimoji="1" lang="it-IT" altLang="en-US" sz="2000" kern="1200" dirty="0" smtClean="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4384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6pPr>
      <a:lvl7pPr marL="28956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7pPr>
      <a:lvl8pPr marL="33528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8pPr>
      <a:lvl9pPr marL="3810000" indent="-228600" algn="just" rtl="0" eaLnBrk="1" fontAlgn="base" hangingPunct="1">
        <a:spcBef>
          <a:spcPct val="20000"/>
        </a:spcBef>
        <a:spcAft>
          <a:spcPct val="0"/>
        </a:spcAft>
        <a:buClr>
          <a:srgbClr val="0000CC"/>
        </a:buClr>
        <a:buChar char="•"/>
        <a:defRPr kumimoji="1" sz="1600">
          <a:solidFill>
            <a:srgbClr val="0000FF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hart" Target="../charts/chart15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chart" Target="../charts/chart16.xm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906000" cy="6958013"/>
          </a:xfrm>
          <a:prstGeom prst="rect">
            <a:avLst/>
          </a:prstGeom>
          <a:gradFill rotWithShape="0">
            <a:gsLst>
              <a:gs pos="0">
                <a:srgbClr val="7C9DDE"/>
              </a:gs>
              <a:gs pos="50000">
                <a:srgbClr val="FFFFFF"/>
              </a:gs>
              <a:gs pos="100000">
                <a:srgbClr val="7C9DDE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4050" y="0"/>
            <a:ext cx="417195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204864"/>
            <a:ext cx="9906000" cy="40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4" tIns="46032" rIns="92064" bIns="46032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800" dirty="0">
                <a:solidFill>
                  <a:srgbClr val="006699"/>
                </a:solidFill>
              </a:rPr>
              <a:t>Assinform</a:t>
            </a:r>
            <a:br>
              <a:rPr lang="it-IT" sz="3600" b="1" dirty="0">
                <a:solidFill>
                  <a:srgbClr val="006699"/>
                </a:solidFill>
              </a:rPr>
            </a:br>
            <a:br>
              <a:rPr lang="it-IT" sz="1800" b="1" dirty="0">
                <a:solidFill>
                  <a:srgbClr val="006699"/>
                </a:solidFill>
              </a:rPr>
            </a:br>
            <a:r>
              <a:rPr lang="it-IT" sz="3600" b="1" dirty="0">
                <a:solidFill>
                  <a:srgbClr val="006699"/>
                </a:solidFill>
              </a:rPr>
              <a:t>Il Mercato Digitale in Italia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600" b="1" dirty="0">
                <a:solidFill>
                  <a:srgbClr val="006699"/>
                </a:solidFill>
              </a:rPr>
              <a:t>nel 1° semestre 2016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3200" b="1" dirty="0">
                <a:solidFill>
                  <a:srgbClr val="006699"/>
                </a:solidFill>
              </a:rPr>
              <a:t>Gli andamenti congiunturali e i trend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006699"/>
                </a:solidFill>
              </a:rPr>
              <a:t>Giancarlo Capitani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000" b="1" dirty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t-IT" sz="2000" b="1" dirty="0">
              <a:solidFill>
                <a:srgbClr val="006699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t-IT" sz="2000" b="1" dirty="0">
                <a:solidFill>
                  <a:srgbClr val="006699"/>
                </a:solidFill>
              </a:rPr>
              <a:t>Milano, 11 Ottobre 2016</a:t>
            </a:r>
            <a:endParaRPr lang="it-IT" sz="1100" b="1" dirty="0">
              <a:solidFill>
                <a:srgbClr val="006699"/>
              </a:solidFill>
            </a:endParaRPr>
          </a:p>
        </p:txBody>
      </p:sp>
      <p:pic>
        <p:nvPicPr>
          <p:cNvPr id="6" name="Picture 2" descr="R:\NETCUBE\ADMIN\logo\definitivo\Net Consulting 3 esecutiv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960" y="5411476"/>
            <a:ext cx="1152344" cy="53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Mercato dei Servizi ICT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3876" y="960983"/>
            <a:ext cx="254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Milioni di Euro e in %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529064" y="5911488"/>
            <a:ext cx="40069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</a:t>
            </a:r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, Ottobre 2016</a:t>
            </a:r>
          </a:p>
        </p:txBody>
      </p:sp>
      <p:grpSp>
        <p:nvGrpSpPr>
          <p:cNvPr id="53" name="Group 6"/>
          <p:cNvGrpSpPr>
            <a:grpSpLocks noChangeAspect="1"/>
          </p:cNvGrpSpPr>
          <p:nvPr/>
        </p:nvGrpSpPr>
        <p:grpSpPr>
          <a:xfrm flipV="1">
            <a:off x="5982245" y="1494532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TextBox 9"/>
          <p:cNvSpPr txBox="1"/>
          <p:nvPr/>
        </p:nvSpPr>
        <p:spPr>
          <a:xfrm>
            <a:off x="6625621" y="1902596"/>
            <a:ext cx="3224206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Hybrid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IT 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  <a:sym typeface="Wingdings" panose="05000000000000000000" pitchFamily="2" charset="2"/>
              </a:rPr>
              <a:t> c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rescono i servizi di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Cloud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Computing e quelli di gestione di ambienti ibridi (Data Center e Outsourcing infrastrutturale)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Attività progettuali penalizzate dall’andamento in contrazione del software tradizionale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Perimetro delle iniziative Digital ancora contenuto – selettivo e sperimentale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endParaRPr kumimoji="0" lang="it-IT" sz="1800" b="1" i="1" dirty="0">
              <a:solidFill>
                <a:srgbClr val="222223"/>
              </a:solidFill>
              <a:latin typeface="Calibri"/>
            </a:endParaRPr>
          </a:p>
        </p:txBody>
      </p:sp>
      <p:grpSp>
        <p:nvGrpSpPr>
          <p:cNvPr id="58" name="Group 6"/>
          <p:cNvGrpSpPr>
            <a:grpSpLocks noChangeAspect="1"/>
          </p:cNvGrpSpPr>
          <p:nvPr/>
        </p:nvGrpSpPr>
        <p:grpSpPr>
          <a:xfrm flipH="1">
            <a:off x="8963699" y="4869286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aphicFrame>
        <p:nvGraphicFramePr>
          <p:cNvPr id="34" name="Object 1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171739"/>
              </p:ext>
            </p:extLst>
          </p:nvPr>
        </p:nvGraphicFramePr>
        <p:xfrm>
          <a:off x="411476" y="1454806"/>
          <a:ext cx="5915554" cy="417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 Box 173"/>
          <p:cNvSpPr txBox="1">
            <a:spLocks noChangeArrowheads="1"/>
          </p:cNvSpPr>
          <p:nvPr/>
        </p:nvSpPr>
        <p:spPr bwMode="auto">
          <a:xfrm>
            <a:off x="2299785" y="5681546"/>
            <a:ext cx="2249205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1600" b="1" dirty="0">
                <a:solidFill>
                  <a:schemeClr val="bg1"/>
                </a:solidFill>
              </a:rPr>
              <a:t>Valore 1H2016 (mln€)</a:t>
            </a:r>
          </a:p>
        </p:txBody>
      </p:sp>
      <p:sp>
        <p:nvSpPr>
          <p:cNvPr id="37" name="CasellaDiTesto 6"/>
          <p:cNvSpPr txBox="1"/>
          <p:nvPr/>
        </p:nvSpPr>
        <p:spPr>
          <a:xfrm>
            <a:off x="1747568" y="1345676"/>
            <a:ext cx="1756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Servizi di Data Center &amp;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Computing</a:t>
            </a:r>
          </a:p>
        </p:txBody>
      </p:sp>
      <p:sp>
        <p:nvSpPr>
          <p:cNvPr id="47" name="CasellaDiTesto 8"/>
          <p:cNvSpPr txBox="1"/>
          <p:nvPr/>
        </p:nvSpPr>
        <p:spPr>
          <a:xfrm>
            <a:off x="650840" y="5347345"/>
            <a:ext cx="175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Formazione</a:t>
            </a:r>
          </a:p>
        </p:txBody>
      </p:sp>
      <p:sp>
        <p:nvSpPr>
          <p:cNvPr id="48" name="CasellaDiTesto 9"/>
          <p:cNvSpPr txBox="1"/>
          <p:nvPr/>
        </p:nvSpPr>
        <p:spPr>
          <a:xfrm>
            <a:off x="1717530" y="5063205"/>
            <a:ext cx="175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Consulenza</a:t>
            </a:r>
          </a:p>
        </p:txBody>
      </p:sp>
      <p:sp>
        <p:nvSpPr>
          <p:cNvPr id="49" name="CasellaDiTesto 10"/>
          <p:cNvSpPr txBox="1"/>
          <p:nvPr/>
        </p:nvSpPr>
        <p:spPr>
          <a:xfrm>
            <a:off x="741755" y="4036587"/>
            <a:ext cx="166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Assistenza Tecnica</a:t>
            </a:r>
          </a:p>
        </p:txBody>
      </p:sp>
      <p:sp>
        <p:nvSpPr>
          <p:cNvPr id="61" name="CasellaDiTesto 15"/>
          <p:cNvSpPr txBox="1"/>
          <p:nvPr/>
        </p:nvSpPr>
        <p:spPr>
          <a:xfrm>
            <a:off x="3509965" y="3727311"/>
            <a:ext cx="2770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Sviluppo e System Integration</a:t>
            </a:r>
          </a:p>
        </p:txBody>
      </p:sp>
      <p:sp>
        <p:nvSpPr>
          <p:cNvPr id="62" name="CasellaDiTesto 16"/>
          <p:cNvSpPr txBox="1"/>
          <p:nvPr/>
        </p:nvSpPr>
        <p:spPr>
          <a:xfrm>
            <a:off x="4780540" y="5229623"/>
            <a:ext cx="1615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Outsourcing ICT</a:t>
            </a:r>
          </a:p>
        </p:txBody>
      </p:sp>
      <p:sp>
        <p:nvSpPr>
          <p:cNvPr id="63" name="Text Box 173"/>
          <p:cNvSpPr txBox="1">
            <a:spLocks noChangeArrowheads="1"/>
          </p:cNvSpPr>
          <p:nvPr/>
        </p:nvSpPr>
        <p:spPr bwMode="auto">
          <a:xfrm rot="16200000">
            <a:off x="-611826" y="3237188"/>
            <a:ext cx="1585690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it-IT" altLang="it-IT" sz="1600" b="1" dirty="0">
                <a:solidFill>
                  <a:schemeClr val="bg1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1600" b="1" dirty="0">
                <a:solidFill>
                  <a:schemeClr val="bg1"/>
                </a:solidFill>
              </a:rPr>
              <a:t>% 1h16/1H15</a:t>
            </a:r>
          </a:p>
        </p:txBody>
      </p:sp>
    </p:spTree>
    <p:extLst>
      <p:ext uri="{BB962C8B-B14F-4D97-AF65-F5344CB8AC3E}">
        <p14:creationId xmlns:p14="http://schemas.microsoft.com/office/powerpoint/2010/main" val="424773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Mercato dei Servizi di Data Center e </a:t>
            </a:r>
            <a:r>
              <a:rPr lang="it-IT" dirty="0" err="1"/>
              <a:t>Cloud</a:t>
            </a:r>
            <a:r>
              <a:rPr lang="it-IT" dirty="0"/>
              <a:t> Computing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3876" y="960983"/>
            <a:ext cx="254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Milioni di Euro e in %</a:t>
            </a:r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0" y="6242071"/>
            <a:ext cx="40069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</a:t>
            </a:r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, Ottobre 2016</a:t>
            </a:r>
          </a:p>
        </p:txBody>
      </p:sp>
      <p:graphicFrame>
        <p:nvGraphicFramePr>
          <p:cNvPr id="28" name="Grafico 27"/>
          <p:cNvGraphicFramePr/>
          <p:nvPr>
            <p:extLst>
              <p:ext uri="{D42A27DB-BD31-4B8C-83A1-F6EECF244321}">
                <p14:modId xmlns:p14="http://schemas.microsoft.com/office/powerpoint/2010/main" val="3784582262"/>
              </p:ext>
            </p:extLst>
          </p:nvPr>
        </p:nvGraphicFramePr>
        <p:xfrm>
          <a:off x="-15552" y="1800091"/>
          <a:ext cx="7415435" cy="419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CasellaDiTesto 51"/>
          <p:cNvSpPr txBox="1"/>
          <p:nvPr/>
        </p:nvSpPr>
        <p:spPr>
          <a:xfrm>
            <a:off x="920221" y="230144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813,6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023244" y="1899221"/>
            <a:ext cx="813993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sz="1400" dirty="0"/>
              <a:t>+11,2%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977850" y="4543070"/>
            <a:ext cx="940743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-3,1%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1950904" y="2944726"/>
            <a:ext cx="1014828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+23,4%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355901" y="205507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904,7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5476938" y="1589469"/>
            <a:ext cx="8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1.074,8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462110" y="1692098"/>
            <a:ext cx="827846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sz="1400" dirty="0"/>
              <a:t>+18,8%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4284574" y="4045275"/>
            <a:ext cx="996157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+3,6%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4322869" y="2853117"/>
            <a:ext cx="1014828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+29,0%</a:t>
            </a:r>
          </a:p>
        </p:txBody>
      </p:sp>
      <p:grpSp>
        <p:nvGrpSpPr>
          <p:cNvPr id="15" name="Group 13"/>
          <p:cNvGrpSpPr>
            <a:grpSpLocks noChangeAspect="1"/>
          </p:cNvGrpSpPr>
          <p:nvPr/>
        </p:nvGrpSpPr>
        <p:grpSpPr bwMode="gray">
          <a:xfrm flipV="1">
            <a:off x="6860991" y="2060848"/>
            <a:ext cx="454740" cy="375882"/>
            <a:chOff x="1104151" y="9704065"/>
            <a:chExt cx="787684" cy="701407"/>
          </a:xfrm>
          <a:solidFill>
            <a:srgbClr val="FFFF66"/>
          </a:solidFill>
        </p:grpSpPr>
        <p:sp>
          <p:nvSpPr>
            <p:cNvPr id="16" name="Freeform 16"/>
            <p:cNvSpPr>
              <a:spLocks/>
            </p:cNvSpPr>
            <p:nvPr/>
          </p:nvSpPr>
          <p:spPr bwMode="gray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gray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66">
                <a:alpha val="50196"/>
              </a:srgbClr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18" name="Straight Connector 15"/>
          <p:cNvCxnSpPr/>
          <p:nvPr/>
        </p:nvCxnSpPr>
        <p:spPr bwMode="gray">
          <a:xfrm>
            <a:off x="6763341" y="2060849"/>
            <a:ext cx="0" cy="10662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Group 13"/>
          <p:cNvGrpSpPr>
            <a:grpSpLocks noChangeAspect="1"/>
          </p:cNvGrpSpPr>
          <p:nvPr/>
        </p:nvGrpSpPr>
        <p:grpSpPr bwMode="gray">
          <a:xfrm flipV="1">
            <a:off x="6911161" y="3870034"/>
            <a:ext cx="454740" cy="375882"/>
            <a:chOff x="1104151" y="9704065"/>
            <a:chExt cx="787684" cy="70140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" name="Freeform 16"/>
            <p:cNvSpPr>
              <a:spLocks/>
            </p:cNvSpPr>
            <p:nvPr/>
          </p:nvSpPr>
          <p:spPr bwMode="gray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gray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93CDDD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22" name="Straight Connector 15"/>
          <p:cNvCxnSpPr/>
          <p:nvPr/>
        </p:nvCxnSpPr>
        <p:spPr bwMode="gray">
          <a:xfrm>
            <a:off x="6813511" y="3870035"/>
            <a:ext cx="0" cy="1066200"/>
          </a:xfrm>
          <a:prstGeom prst="lin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9"/>
          <p:cNvSpPr txBox="1"/>
          <p:nvPr/>
        </p:nvSpPr>
        <p:spPr>
          <a:xfrm>
            <a:off x="7442188" y="1589469"/>
            <a:ext cx="232543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Focus su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SaaS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CRM, SFA, soluzioni di produttività, applicativi per LOB; in prospettiva BI e ERP</a:t>
            </a:r>
          </a:p>
          <a:p>
            <a:pPr marL="4763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IaaS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e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PaaS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in consolidamento</a:t>
            </a:r>
          </a:p>
        </p:txBody>
      </p:sp>
      <p:sp>
        <p:nvSpPr>
          <p:cNvPr id="25" name="TextBox 9"/>
          <p:cNvSpPr txBox="1"/>
          <p:nvPr/>
        </p:nvSpPr>
        <p:spPr>
          <a:xfrm>
            <a:off x="7455529" y="3693296"/>
            <a:ext cx="2322324" cy="13849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4763" algn="l" eaLnBrk="1" fontAlgn="auto" hangingPunct="1">
              <a:spcBef>
                <a:spcPts val="1200"/>
              </a:spcBef>
              <a:spcAft>
                <a:spcPts val="0"/>
              </a:spcAft>
              <a:defRPr kumimoji="0" sz="1800" b="1" i="1">
                <a:solidFill>
                  <a:srgbClr val="222223"/>
                </a:solidFill>
                <a:latin typeface="Calibri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/>
              <a:t>Focus </a:t>
            </a:r>
            <a:r>
              <a:rPr lang="en-GB" dirty="0" err="1"/>
              <a:t>su</a:t>
            </a:r>
            <a:r>
              <a:rPr lang="en-GB" dirty="0"/>
              <a:t> Server, Storage e Security Management</a:t>
            </a:r>
          </a:p>
          <a:p>
            <a:pPr>
              <a:spcBef>
                <a:spcPts val="0"/>
              </a:spcBef>
            </a:pPr>
            <a:r>
              <a:rPr lang="en-GB" dirty="0"/>
              <a:t>In </a:t>
            </a:r>
            <a:r>
              <a:rPr lang="en-GB" dirty="0" err="1"/>
              <a:t>prospettiva</a:t>
            </a:r>
            <a:r>
              <a:rPr lang="en-GB" dirty="0"/>
              <a:t>, </a:t>
            </a:r>
            <a:r>
              <a:rPr lang="en-GB" dirty="0" err="1"/>
              <a:t>crescita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servizi</a:t>
            </a:r>
            <a:r>
              <a:rPr lang="en-GB" dirty="0"/>
              <a:t> di Network Management</a:t>
            </a:r>
          </a:p>
        </p:txBody>
      </p:sp>
      <p:sp>
        <p:nvSpPr>
          <p:cNvPr id="26" name="Ovale 25"/>
          <p:cNvSpPr/>
          <p:nvPr/>
        </p:nvSpPr>
        <p:spPr bwMode="auto">
          <a:xfrm>
            <a:off x="2023381" y="1800091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4442186" y="1624283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2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5555" y="42415"/>
            <a:ext cx="9711663" cy="914400"/>
          </a:xfrm>
        </p:spPr>
        <p:txBody>
          <a:bodyPr/>
          <a:lstStyle/>
          <a:p>
            <a:r>
              <a:rPr lang="it-IT" dirty="0"/>
              <a:t>Andamento del mercato degli </a:t>
            </a:r>
            <a:r>
              <a:rPr lang="it-IT" dirty="0" err="1"/>
              <a:t>smartphone</a:t>
            </a:r>
            <a:r>
              <a:rPr lang="it-IT" dirty="0"/>
              <a:t> e delle linee attive di telefonia mobile in Italia 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5494" y="1193768"/>
            <a:ext cx="4953000" cy="4814687"/>
            <a:chOff x="4973452" y="1268760"/>
            <a:chExt cx="4953000" cy="4814687"/>
          </a:xfrm>
        </p:grpSpPr>
        <p:graphicFrame>
          <p:nvGraphicFramePr>
            <p:cNvPr id="45" name="Grafico 44"/>
            <p:cNvGraphicFramePr/>
            <p:nvPr/>
          </p:nvGraphicFramePr>
          <p:xfrm>
            <a:off x="4973452" y="1516882"/>
            <a:ext cx="4953000" cy="45665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6" name="CasellaDiTesto 32"/>
            <p:cNvSpPr txBox="1"/>
            <p:nvPr/>
          </p:nvSpPr>
          <p:spPr>
            <a:xfrm>
              <a:off x="5261484" y="1268760"/>
              <a:ext cx="403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rgbClr val="0000CC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it-IT" sz="1800" b="1" dirty="0">
                  <a:solidFill>
                    <a:schemeClr val="tx2">
                      <a:lumMod val="75000"/>
                    </a:schemeClr>
                  </a:solidFill>
                </a:rPr>
                <a:t>Smartphone</a:t>
              </a:r>
            </a:p>
          </p:txBody>
        </p:sp>
      </p:grpSp>
      <p:sp>
        <p:nvSpPr>
          <p:cNvPr id="27" name="CasellaDiTesto 30"/>
          <p:cNvSpPr txBox="1"/>
          <p:nvPr/>
        </p:nvSpPr>
        <p:spPr>
          <a:xfrm>
            <a:off x="1272468" y="1744547"/>
            <a:ext cx="724614" cy="34051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/>
              <a:t>+7,4%</a:t>
            </a:r>
          </a:p>
        </p:txBody>
      </p:sp>
      <p:graphicFrame>
        <p:nvGraphicFramePr>
          <p:cNvPr id="29" name="Grafico 28"/>
          <p:cNvGraphicFramePr/>
          <p:nvPr>
            <p:extLst>
              <p:ext uri="{D42A27DB-BD31-4B8C-83A1-F6EECF244321}">
                <p14:modId xmlns:p14="http://schemas.microsoft.com/office/powerpoint/2010/main" val="56103504"/>
              </p:ext>
            </p:extLst>
          </p:nvPr>
        </p:nvGraphicFramePr>
        <p:xfrm>
          <a:off x="4958494" y="3656693"/>
          <a:ext cx="4942012" cy="2365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CasellaDiTesto 21"/>
          <p:cNvSpPr txBox="1"/>
          <p:nvPr/>
        </p:nvSpPr>
        <p:spPr>
          <a:xfrm>
            <a:off x="7042030" y="3896798"/>
            <a:ext cx="827846" cy="34051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dirty="0"/>
              <a:t>+52,7%</a:t>
            </a:r>
          </a:p>
        </p:txBody>
      </p:sp>
      <p:sp>
        <p:nvSpPr>
          <p:cNvPr id="37" name="CasellaDiTesto 22"/>
          <p:cNvSpPr txBox="1"/>
          <p:nvPr/>
        </p:nvSpPr>
        <p:spPr>
          <a:xfrm>
            <a:off x="5531580" y="3141736"/>
            <a:ext cx="38884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Traffico Dati su rete mobile</a:t>
            </a:r>
          </a:p>
          <a:p>
            <a:r>
              <a:rPr lang="el-GR" sz="1200" b="1" dirty="0">
                <a:solidFill>
                  <a:schemeClr val="tx2">
                    <a:lumMod val="75000"/>
                  </a:schemeClr>
                </a:solidFill>
              </a:rPr>
              <a:t>Δ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% (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Petabyte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) 1°Q2016 su 1°Q2015</a:t>
            </a:r>
          </a:p>
        </p:txBody>
      </p:sp>
      <p:cxnSp>
        <p:nvCxnSpPr>
          <p:cNvPr id="38" name="Connettore 1 3"/>
          <p:cNvCxnSpPr/>
          <p:nvPr/>
        </p:nvCxnSpPr>
        <p:spPr bwMode="auto">
          <a:xfrm>
            <a:off x="4944247" y="1901527"/>
            <a:ext cx="0" cy="40943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923759" y="6018369"/>
            <a:ext cx="49767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Agcom – Osservatorio trimestrale sulle telecomunicazioni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20279" y="6008455"/>
            <a:ext cx="420089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cube, Settembre 2016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116320" y="952666"/>
            <a:ext cx="232255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Mln di Euro e in %</a:t>
            </a:r>
          </a:p>
        </p:txBody>
      </p:sp>
      <p:sp>
        <p:nvSpPr>
          <p:cNvPr id="42" name="CasellaDiTesto 35"/>
          <p:cNvSpPr txBox="1"/>
          <p:nvPr/>
        </p:nvSpPr>
        <p:spPr>
          <a:xfrm>
            <a:off x="2824994" y="1526956"/>
            <a:ext cx="724614" cy="340519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/>
              <a:t>+9,8%</a:t>
            </a:r>
          </a:p>
        </p:txBody>
      </p:sp>
      <p:pic>
        <p:nvPicPr>
          <p:cNvPr id="43" name="Immagine 4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62129" y="1131893"/>
            <a:ext cx="1779588" cy="1119317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464967" y="1914806"/>
            <a:ext cx="1302156" cy="13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ts val="3500"/>
              </a:lnSpc>
              <a:defRPr/>
            </a:pPr>
            <a:r>
              <a:rPr lang="it-IT" kern="1200" dirty="0">
                <a:latin typeface="Humnst777 BT"/>
                <a:ea typeface="+mn-ea"/>
                <a:cs typeface="+mn-cs"/>
              </a:rPr>
              <a:t>Le previsioni per il 2016 e</a:t>
            </a:r>
            <a:br>
              <a:rPr lang="it-IT" kern="1200" dirty="0">
                <a:latin typeface="Humnst777 BT"/>
                <a:ea typeface="+mn-ea"/>
                <a:cs typeface="+mn-cs"/>
              </a:rPr>
            </a:br>
            <a:r>
              <a:rPr lang="it-IT" kern="1200" dirty="0">
                <a:latin typeface="Humnst777 BT"/>
                <a:ea typeface="+mn-ea"/>
                <a:cs typeface="+mn-cs"/>
              </a:rPr>
              <a:t>i trend nel breve-medio periodo</a:t>
            </a:r>
          </a:p>
        </p:txBody>
      </p:sp>
    </p:spTree>
    <p:extLst>
      <p:ext uri="{BB962C8B-B14F-4D97-AF65-F5344CB8AC3E}">
        <p14:creationId xmlns:p14="http://schemas.microsoft.com/office/powerpoint/2010/main" val="384229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Indicatori anticipatori sull’andamento delle principali economie, 2016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3" y="1628800"/>
            <a:ext cx="3930533" cy="367240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55" y="1686196"/>
            <a:ext cx="4672263" cy="359581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5241032" y="5632787"/>
            <a:ext cx="1122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ISTAT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6373" y="5632787"/>
            <a:ext cx="1435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DG ECFIN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5726" y="1037507"/>
            <a:ext cx="40607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Economic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Sentiment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Indicator</a:t>
            </a:r>
            <a:br>
              <a:rPr lang="it-IT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Valori destagionalizzati, indici 2010=100</a:t>
            </a:r>
          </a:p>
        </p:txBody>
      </p:sp>
      <p:sp>
        <p:nvSpPr>
          <p:cNvPr id="9" name="Rettangolo 8"/>
          <p:cNvSpPr/>
          <p:nvPr/>
        </p:nvSpPr>
        <p:spPr>
          <a:xfrm>
            <a:off x="4963255" y="1032050"/>
            <a:ext cx="315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Indicatore anticipatore in Italia</a:t>
            </a:r>
            <a:br>
              <a:rPr lang="it-IT" sz="1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Indice 2005=100</a:t>
            </a:r>
          </a:p>
        </p:txBody>
      </p:sp>
    </p:spTree>
    <p:extLst>
      <p:ext uri="{BB962C8B-B14F-4D97-AF65-F5344CB8AC3E}">
        <p14:creationId xmlns:p14="http://schemas.microsoft.com/office/powerpoint/2010/main" val="9163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Previsioni sull'andamento del mercato digitale nel 2016</a:t>
            </a:r>
            <a:br>
              <a:rPr lang="it-IT" dirty="0"/>
            </a:br>
            <a:r>
              <a:rPr lang="it-IT" sz="1800" dirty="0"/>
              <a:t>2013-2016E</a:t>
            </a:r>
          </a:p>
        </p:txBody>
      </p:sp>
      <p:sp>
        <p:nvSpPr>
          <p:cNvPr id="36" name="Rettangolo 35"/>
          <p:cNvSpPr/>
          <p:nvPr/>
        </p:nvSpPr>
        <p:spPr>
          <a:xfrm>
            <a:off x="132089" y="960983"/>
            <a:ext cx="2322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Mln di Euro e in %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00472" y="5949280"/>
            <a:ext cx="40069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cube, Ottobre 2016</a:t>
            </a:r>
          </a:p>
        </p:txBody>
      </p:sp>
      <p:graphicFrame>
        <p:nvGraphicFramePr>
          <p:cNvPr id="23" name="Grafico 22"/>
          <p:cNvGraphicFramePr/>
          <p:nvPr>
            <p:extLst>
              <p:ext uri="{D42A27DB-BD31-4B8C-83A1-F6EECF244321}">
                <p14:modId xmlns:p14="http://schemas.microsoft.com/office/powerpoint/2010/main" val="571420818"/>
              </p:ext>
            </p:extLst>
          </p:nvPr>
        </p:nvGraphicFramePr>
        <p:xfrm>
          <a:off x="4075227" y="1631586"/>
          <a:ext cx="5878125" cy="4219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afico 25"/>
          <p:cNvGraphicFramePr/>
          <p:nvPr>
            <p:extLst>
              <p:ext uri="{D42A27DB-BD31-4B8C-83A1-F6EECF244321}">
                <p14:modId xmlns:p14="http://schemas.microsoft.com/office/powerpoint/2010/main" val="2391644054"/>
              </p:ext>
            </p:extLst>
          </p:nvPr>
        </p:nvGraphicFramePr>
        <p:xfrm>
          <a:off x="-47351" y="1568499"/>
          <a:ext cx="53848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CasellaDiTesto 61"/>
          <p:cNvSpPr txBox="1"/>
          <p:nvPr/>
        </p:nvSpPr>
        <p:spPr>
          <a:xfrm>
            <a:off x="390940" y="1603157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65.162</a:t>
            </a:r>
          </a:p>
        </p:txBody>
      </p:sp>
      <p:sp>
        <p:nvSpPr>
          <p:cNvPr id="28" name="CasellaDiTesto 14"/>
          <p:cNvSpPr txBox="1"/>
          <p:nvPr/>
        </p:nvSpPr>
        <p:spPr>
          <a:xfrm>
            <a:off x="1723471" y="1621392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64.234</a:t>
            </a:r>
          </a:p>
        </p:txBody>
      </p:sp>
      <p:sp>
        <p:nvSpPr>
          <p:cNvPr id="29" name="CasellaDiTesto 15"/>
          <p:cNvSpPr txBox="1"/>
          <p:nvPr/>
        </p:nvSpPr>
        <p:spPr>
          <a:xfrm>
            <a:off x="1138155" y="4679177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-0,1%</a:t>
            </a:r>
          </a:p>
        </p:txBody>
      </p:sp>
      <p:sp>
        <p:nvSpPr>
          <p:cNvPr id="30" name="CasellaDiTesto 16"/>
          <p:cNvSpPr txBox="1"/>
          <p:nvPr/>
        </p:nvSpPr>
        <p:spPr>
          <a:xfrm>
            <a:off x="1118001" y="4131647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+4,2%</a:t>
            </a:r>
          </a:p>
        </p:txBody>
      </p:sp>
      <p:sp>
        <p:nvSpPr>
          <p:cNvPr id="31" name="CasellaDiTesto 17"/>
          <p:cNvSpPr txBox="1"/>
          <p:nvPr/>
        </p:nvSpPr>
        <p:spPr>
          <a:xfrm>
            <a:off x="1138155" y="2749479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-7,1%</a:t>
            </a:r>
          </a:p>
        </p:txBody>
      </p:sp>
      <p:sp>
        <p:nvSpPr>
          <p:cNvPr id="32" name="CasellaDiTesto 18"/>
          <p:cNvSpPr txBox="1"/>
          <p:nvPr/>
        </p:nvSpPr>
        <p:spPr>
          <a:xfrm>
            <a:off x="1118001" y="2143396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+8,5%</a:t>
            </a:r>
          </a:p>
        </p:txBody>
      </p:sp>
      <p:sp>
        <p:nvSpPr>
          <p:cNvPr id="41" name="CasellaDiTesto 19"/>
          <p:cNvSpPr txBox="1"/>
          <p:nvPr/>
        </p:nvSpPr>
        <p:spPr>
          <a:xfrm>
            <a:off x="1085626" y="1329826"/>
            <a:ext cx="756570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>
                <a:solidFill>
                  <a:srgbClr val="C00000"/>
                </a:solidFill>
              </a:rPr>
              <a:t>-1,4%</a:t>
            </a:r>
          </a:p>
        </p:txBody>
      </p:sp>
      <p:sp>
        <p:nvSpPr>
          <p:cNvPr id="43" name="CasellaDiTesto 20"/>
          <p:cNvSpPr txBox="1"/>
          <p:nvPr/>
        </p:nvSpPr>
        <p:spPr>
          <a:xfrm>
            <a:off x="1138155" y="3671803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-0,3%</a:t>
            </a:r>
          </a:p>
        </p:txBody>
      </p:sp>
      <p:sp>
        <p:nvSpPr>
          <p:cNvPr id="45" name="CasellaDiTesto 26"/>
          <p:cNvSpPr txBox="1"/>
          <p:nvPr/>
        </p:nvSpPr>
        <p:spPr>
          <a:xfrm>
            <a:off x="5954107" y="1189644"/>
            <a:ext cx="802871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+1,5%</a:t>
            </a:r>
          </a:p>
        </p:txBody>
      </p:sp>
      <p:sp>
        <p:nvSpPr>
          <p:cNvPr id="46" name="CasellaDiTesto 38"/>
          <p:cNvSpPr txBox="1"/>
          <p:nvPr/>
        </p:nvSpPr>
        <p:spPr>
          <a:xfrm>
            <a:off x="8133384" y="1168293"/>
            <a:ext cx="802871" cy="374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>
                <a:solidFill>
                  <a:schemeClr val="tx2">
                    <a:lumMod val="50000"/>
                  </a:schemeClr>
                </a:solidFill>
              </a:rPr>
              <a:t>+1,3%</a:t>
            </a:r>
          </a:p>
        </p:txBody>
      </p:sp>
      <p:sp>
        <p:nvSpPr>
          <p:cNvPr id="47" name="CasellaDiTesto 42"/>
          <p:cNvSpPr txBox="1"/>
          <p:nvPr/>
        </p:nvSpPr>
        <p:spPr>
          <a:xfrm>
            <a:off x="4585955" y="11247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Crescita % rispetto al 2015</a:t>
            </a:r>
          </a:p>
        </p:txBody>
      </p:sp>
      <p:sp>
        <p:nvSpPr>
          <p:cNvPr id="48" name="CasellaDiTesto 32"/>
          <p:cNvSpPr txBox="1"/>
          <p:nvPr/>
        </p:nvSpPr>
        <p:spPr>
          <a:xfrm>
            <a:off x="3149415" y="1626343"/>
            <a:ext cx="811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rgbClr val="0000C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64.908</a:t>
            </a:r>
          </a:p>
        </p:txBody>
      </p:sp>
      <p:sp>
        <p:nvSpPr>
          <p:cNvPr id="49" name="CasellaDiTesto 33"/>
          <p:cNvSpPr txBox="1"/>
          <p:nvPr/>
        </p:nvSpPr>
        <p:spPr>
          <a:xfrm>
            <a:off x="2393714" y="1405185"/>
            <a:ext cx="802871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sz="1600" dirty="0"/>
              <a:t>+1,0%</a:t>
            </a:r>
          </a:p>
        </p:txBody>
      </p:sp>
      <p:sp>
        <p:nvSpPr>
          <p:cNvPr id="50" name="CasellaDiTesto 34"/>
          <p:cNvSpPr txBox="1"/>
          <p:nvPr/>
        </p:nvSpPr>
        <p:spPr>
          <a:xfrm>
            <a:off x="2476648" y="4651880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+0,6%</a:t>
            </a:r>
          </a:p>
        </p:txBody>
      </p:sp>
      <p:sp>
        <p:nvSpPr>
          <p:cNvPr id="51" name="CasellaDiTesto 37"/>
          <p:cNvSpPr txBox="1"/>
          <p:nvPr/>
        </p:nvSpPr>
        <p:spPr>
          <a:xfrm>
            <a:off x="2476648" y="4119539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+4,7%</a:t>
            </a:r>
          </a:p>
        </p:txBody>
      </p:sp>
      <p:sp>
        <p:nvSpPr>
          <p:cNvPr id="52" name="CasellaDiTesto 39"/>
          <p:cNvSpPr txBox="1"/>
          <p:nvPr/>
        </p:nvSpPr>
        <p:spPr>
          <a:xfrm>
            <a:off x="2476648" y="3665439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+1,5%</a:t>
            </a:r>
          </a:p>
        </p:txBody>
      </p:sp>
      <p:sp>
        <p:nvSpPr>
          <p:cNvPr id="53" name="CasellaDiTesto 41"/>
          <p:cNvSpPr txBox="1"/>
          <p:nvPr/>
        </p:nvSpPr>
        <p:spPr>
          <a:xfrm>
            <a:off x="2496802" y="2741862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-2,4%</a:t>
            </a:r>
          </a:p>
        </p:txBody>
      </p:sp>
      <p:sp>
        <p:nvSpPr>
          <p:cNvPr id="54" name="CasellaDiTesto 43"/>
          <p:cNvSpPr txBox="1"/>
          <p:nvPr/>
        </p:nvSpPr>
        <p:spPr>
          <a:xfrm>
            <a:off x="2476648" y="2104852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+8,6%</a:t>
            </a:r>
          </a:p>
        </p:txBody>
      </p:sp>
      <p:sp>
        <p:nvSpPr>
          <p:cNvPr id="55" name="Ovale 54"/>
          <p:cNvSpPr/>
          <p:nvPr/>
        </p:nvSpPr>
        <p:spPr bwMode="auto">
          <a:xfrm>
            <a:off x="1061798" y="1268760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56" name="Ovale 55"/>
          <p:cNvSpPr/>
          <p:nvPr/>
        </p:nvSpPr>
        <p:spPr bwMode="auto">
          <a:xfrm>
            <a:off x="2360872" y="1334066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1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Cresce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mercato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Digital Enablers …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9593" y="5752675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(*) comprende le piattaforme di Orchestrazione e management dei servizi </a:t>
            </a:r>
            <a:r>
              <a:rPr lang="it-IT" sz="1100" dirty="0" err="1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 e servizi di predisposizione al </a:t>
            </a:r>
            <a:r>
              <a:rPr lang="it-IT" sz="1100" dirty="0" err="1">
                <a:solidFill>
                  <a:schemeClr val="tx2">
                    <a:lumMod val="75000"/>
                  </a:schemeClr>
                </a:solidFill>
              </a:rPr>
              <a:t>Cloud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 dei sistemi informativi (ad es. ricerca ed eliminazione dei </a:t>
            </a:r>
            <a:r>
              <a:rPr lang="it-IT" sz="1100" dirty="0" err="1">
                <a:solidFill>
                  <a:schemeClr val="tx2">
                    <a:lumMod val="75000"/>
                  </a:schemeClr>
                </a:solidFill>
              </a:rPr>
              <a:t>lock</a:t>
            </a:r>
            <a:r>
              <a:rPr lang="it-IT" sz="1100" dirty="0">
                <a:solidFill>
                  <a:schemeClr val="tx2">
                    <a:lumMod val="75000"/>
                  </a:schemeClr>
                </a:solidFill>
              </a:rPr>
              <a:t>-in)</a:t>
            </a:r>
          </a:p>
        </p:txBody>
      </p:sp>
      <p:sp>
        <p:nvSpPr>
          <p:cNvPr id="6" name="CasellaDiTesto 5"/>
          <p:cNvSpPr txBox="1"/>
          <p:nvPr/>
        </p:nvSpPr>
        <p:spPr>
          <a:xfrm rot="16200000">
            <a:off x="30323" y="2806950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TCMA 18E/15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124907" y="5444898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2015/2014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257255" y="1196643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(*)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523907" y="5960948"/>
            <a:ext cx="340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cube, 2016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532" y="1178849"/>
            <a:ext cx="7066935" cy="40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337" y="28430"/>
            <a:ext cx="9711663" cy="914400"/>
          </a:xfrm>
        </p:spPr>
        <p:txBody>
          <a:bodyPr/>
          <a:lstStyle/>
          <a:p>
            <a:r>
              <a:rPr lang="en-GB" dirty="0"/>
              <a:t>… a </a:t>
            </a:r>
            <a:r>
              <a:rPr lang="en-GB" dirty="0" err="1"/>
              <a:t>supporto</a:t>
            </a:r>
            <a:r>
              <a:rPr lang="en-GB" dirty="0"/>
              <a:t> di </a:t>
            </a:r>
            <a:r>
              <a:rPr lang="en-GB" dirty="0" err="1"/>
              <a:t>priorità</a:t>
            </a:r>
            <a:r>
              <a:rPr lang="en-GB" dirty="0"/>
              <a:t> e </a:t>
            </a:r>
            <a:r>
              <a:rPr lang="en-GB" dirty="0" err="1"/>
              <a:t>obiettivi</a:t>
            </a:r>
            <a:r>
              <a:rPr lang="en-GB" dirty="0"/>
              <a:t> </a:t>
            </a:r>
            <a:r>
              <a:rPr lang="en-GB" dirty="0" err="1"/>
              <a:t>aziendali</a:t>
            </a:r>
            <a:endParaRPr lang="en-GB" dirty="0"/>
          </a:p>
        </p:txBody>
      </p:sp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2928424024"/>
              </p:ext>
            </p:extLst>
          </p:nvPr>
        </p:nvGraphicFramePr>
        <p:xfrm>
          <a:off x="194336" y="1541108"/>
          <a:ext cx="8303007" cy="426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0" y="975103"/>
            <a:ext cx="370595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Valori % su totale aziende, Risposta multipla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00472" y="5949280"/>
            <a:ext cx="36213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 cube – CIO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Survey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, 2016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3" b="14645"/>
          <a:stretch/>
        </p:blipFill>
        <p:spPr bwMode="auto">
          <a:xfrm>
            <a:off x="8408221" y="1074426"/>
            <a:ext cx="755526" cy="5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8106667" y="1541108"/>
            <a:ext cx="167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Cloud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Computing/ Reti di TLC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442" y="2350961"/>
            <a:ext cx="738610" cy="62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7122537" y="2371522"/>
            <a:ext cx="148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600" b="1">
                <a:solidFill>
                  <a:schemeClr val="accent3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Big Data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18" y="2689515"/>
            <a:ext cx="738641" cy="49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sellaDiTesto 16"/>
          <p:cNvSpPr txBox="1"/>
          <p:nvPr/>
        </p:nvSpPr>
        <p:spPr>
          <a:xfrm>
            <a:off x="7017157" y="3878803"/>
            <a:ext cx="148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Social Networking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18" y="3585577"/>
            <a:ext cx="570196" cy="30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54" y="4463578"/>
            <a:ext cx="928655" cy="5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r="10485"/>
          <a:stretch/>
        </p:blipFill>
        <p:spPr bwMode="auto">
          <a:xfrm>
            <a:off x="6778605" y="5142955"/>
            <a:ext cx="1060828" cy="5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6256028" y="5625019"/>
            <a:ext cx="148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Mobile Computing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r="10485"/>
          <a:stretch/>
        </p:blipFill>
        <p:spPr bwMode="auto">
          <a:xfrm>
            <a:off x="8725199" y="3600731"/>
            <a:ext cx="1060828" cy="54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22"/>
          <p:cNvSpPr txBox="1"/>
          <p:nvPr/>
        </p:nvSpPr>
        <p:spPr>
          <a:xfrm>
            <a:off x="8378054" y="4209794"/>
            <a:ext cx="1480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Mobile Computing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30" y="3120609"/>
            <a:ext cx="928655" cy="55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45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 stato d’avanzamento dei Progetti della Strategia Crescita digitale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416495" y="6428457"/>
            <a:ext cx="376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eaLnBrk="1" latinLnBrk="0" hangingPunct="1">
              <a:defRPr sz="1200" b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2pPr>
            <a:lvl3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3pPr>
            <a:lvl4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4pPr>
            <a:lvl5pPr algn="l" defTabSz="914400" eaLnBrk="1" latinLnBrk="0" hangingPunct="1">
              <a:defRPr sz="1800">
                <a:solidFill>
                  <a:schemeClr val="tx1"/>
                </a:solidFill>
                <a:latin typeface="+mn-lt"/>
              </a:defRPr>
            </a:lvl5pPr>
            <a:lvl6pPr>
              <a:defRPr sz="1800">
                <a:solidFill>
                  <a:schemeClr val="tx1"/>
                </a:solidFill>
                <a:latin typeface="+mn-lt"/>
              </a:defRPr>
            </a:lvl6pPr>
            <a:lvl7pPr>
              <a:defRPr sz="1800">
                <a:solidFill>
                  <a:schemeClr val="tx1"/>
                </a:solidFill>
                <a:latin typeface="+mn-lt"/>
              </a:defRPr>
            </a:lvl7pPr>
            <a:lvl8pPr>
              <a:defRPr sz="1800">
                <a:solidFill>
                  <a:schemeClr val="tx1"/>
                </a:solidFill>
                <a:latin typeface="+mn-lt"/>
              </a:defRPr>
            </a:lvl8pPr>
            <a:lvl9pPr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dirty="0">
                <a:latin typeface="Calibri" panose="020F0502020204030204" pitchFamily="34" charset="0"/>
              </a:rPr>
              <a:t>Fonte: </a:t>
            </a:r>
            <a:r>
              <a:rPr lang="it-IT" dirty="0" err="1">
                <a:latin typeface="Calibri" panose="020F0502020204030204" pitchFamily="34" charset="0"/>
              </a:rPr>
              <a:t>Assinform</a:t>
            </a:r>
            <a:r>
              <a:rPr lang="it-IT" dirty="0">
                <a:latin typeface="Calibri" panose="020F0502020204030204" pitchFamily="34" charset="0"/>
              </a:rPr>
              <a:t>/</a:t>
            </a:r>
            <a:r>
              <a:rPr lang="it-IT" dirty="0" err="1">
                <a:latin typeface="Calibri" panose="020F0502020204030204" pitchFamily="34" charset="0"/>
              </a:rPr>
              <a:t>NetConsulting</a:t>
            </a:r>
            <a:r>
              <a:rPr lang="it-IT" dirty="0">
                <a:latin typeface="Calibri" panose="020F0502020204030204" pitchFamily="34" charset="0"/>
              </a:rPr>
              <a:t> cube 2016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15" y="1417631"/>
            <a:ext cx="2477613" cy="988374"/>
          </a:xfrm>
          <a:prstGeom prst="rect">
            <a:avLst/>
          </a:prstGeom>
        </p:spPr>
      </p:pic>
      <p:sp>
        <p:nvSpPr>
          <p:cNvPr id="30" name="Rettangolo 29"/>
          <p:cNvSpPr/>
          <p:nvPr/>
        </p:nvSpPr>
        <p:spPr bwMode="auto">
          <a:xfrm>
            <a:off x="344488" y="1052736"/>
            <a:ext cx="2952328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Progetti</a:t>
            </a:r>
          </a:p>
        </p:txBody>
      </p:sp>
      <p:sp>
        <p:nvSpPr>
          <p:cNvPr id="31" name="Rettangolo 30"/>
          <p:cNvSpPr/>
          <p:nvPr/>
        </p:nvSpPr>
        <p:spPr bwMode="auto">
          <a:xfrm>
            <a:off x="3440832" y="1052736"/>
            <a:ext cx="2952328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Enti coinvolti</a:t>
            </a:r>
          </a:p>
        </p:txBody>
      </p:sp>
      <p:sp>
        <p:nvSpPr>
          <p:cNvPr id="32" name="Rettangolo 31"/>
          <p:cNvSpPr/>
          <p:nvPr/>
        </p:nvSpPr>
        <p:spPr bwMode="auto">
          <a:xfrm>
            <a:off x="6537176" y="1052736"/>
            <a:ext cx="2952328" cy="360040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it-IT" sz="1600" b="1" i="1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Stato di avanzamento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342171" y="1486606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3.660 amministrazioni pilota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4 Identity Provider Accreditati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4.015 Servizi disponibili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110.042 identità digitali rilasciate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6537176" y="14847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Dicembre 2017: adesione di tutta la PA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381760" y="282331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14.472 PA aderenti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9.524 PA attive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86 Prestatori di servizi di pagamento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6576765" y="282331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Obbligo già attivo per tutte le pubbliche amministrazioni 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5" y="2612200"/>
            <a:ext cx="2556372" cy="97876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00" y="3938482"/>
            <a:ext cx="2415810" cy="858670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930" y="5301208"/>
            <a:ext cx="2088232" cy="830336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3387874" y="411946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26 Comuni pilota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6,5 milioni di cittadini coinvolti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6582879" y="378323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Dicembre 2016: completamento Anagrafe per tutti i Comuni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Dicembre 2017: Integrazione con Stato civile e Liste di leva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387874" y="5262299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45 milioni di fatture gestite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56.428 Uffici di fatturazione elettronica su IPA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23.217 Amministrazioni su IPA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6582879" y="526229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Obbligo già attivo per tutte le pubbliche amministrazioni </a:t>
            </a:r>
          </a:p>
        </p:txBody>
      </p:sp>
      <p:cxnSp>
        <p:nvCxnSpPr>
          <p:cNvPr id="44" name="Connettore diritto 43"/>
          <p:cNvCxnSpPr/>
          <p:nvPr/>
        </p:nvCxnSpPr>
        <p:spPr bwMode="auto">
          <a:xfrm>
            <a:off x="448915" y="2680345"/>
            <a:ext cx="896858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 bwMode="auto">
          <a:xfrm>
            <a:off x="448915" y="3717032"/>
            <a:ext cx="896858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 bwMode="auto">
          <a:xfrm>
            <a:off x="459929" y="5185767"/>
            <a:ext cx="8968581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85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Industria 4.0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9" y="1538287"/>
            <a:ext cx="9228089" cy="4259944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4337" y="5949280"/>
            <a:ext cx="5565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Confindustria, MATTM, MEF, MIPAAF, MISE, R.E TE. Imprese Italia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5726" y="1037507"/>
            <a:ext cx="4336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Iperammortamento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</a:rPr>
              <a:t>Superammortamento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ts val="3500"/>
              </a:lnSpc>
              <a:defRPr/>
            </a:pPr>
            <a:r>
              <a:rPr lang="it-IT" kern="1200" dirty="0">
                <a:latin typeface="Humnst777 BT"/>
                <a:ea typeface="+mn-ea"/>
                <a:cs typeface="+mn-cs"/>
              </a:rPr>
              <a:t>L’andamento del Mercato Digitale nel</a:t>
            </a:r>
            <a:br>
              <a:rPr lang="it-IT" kern="1200" dirty="0">
                <a:latin typeface="Humnst777 BT"/>
                <a:ea typeface="+mn-ea"/>
                <a:cs typeface="+mn-cs"/>
              </a:rPr>
            </a:br>
            <a:r>
              <a:rPr lang="it-IT" kern="1200" dirty="0">
                <a:latin typeface="Humnst777 BT"/>
                <a:ea typeface="+mn-ea"/>
                <a:cs typeface="+mn-cs"/>
              </a:rPr>
              <a:t>1° semestre 2016</a:t>
            </a:r>
          </a:p>
        </p:txBody>
      </p:sp>
    </p:spTree>
    <p:extLst>
      <p:ext uri="{BB962C8B-B14F-4D97-AF65-F5344CB8AC3E}">
        <p14:creationId xmlns:p14="http://schemas.microsoft.com/office/powerpoint/2010/main" val="304805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L’ecosistema di  Industria 4.0</a:t>
            </a:r>
            <a:br>
              <a:rPr lang="it-IT" dirty="0"/>
            </a:br>
            <a:r>
              <a:rPr lang="it-IT" dirty="0"/>
              <a:t>Digital </a:t>
            </a:r>
            <a:r>
              <a:rPr lang="it-IT" dirty="0" err="1"/>
              <a:t>Innovation</a:t>
            </a:r>
            <a:r>
              <a:rPr lang="it-IT" dirty="0"/>
              <a:t> </a:t>
            </a:r>
            <a:r>
              <a:rPr lang="it-IT" dirty="0" err="1"/>
              <a:t>Hub</a:t>
            </a:r>
            <a:r>
              <a:rPr lang="it-IT" dirty="0"/>
              <a:t> e </a:t>
            </a:r>
            <a:r>
              <a:rPr lang="it-IT" dirty="0" err="1"/>
              <a:t>Competence</a:t>
            </a:r>
            <a:r>
              <a:rPr lang="it-IT" dirty="0"/>
              <a:t> Center I4.0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281112"/>
            <a:ext cx="9467850" cy="4295775"/>
          </a:xfrm>
          <a:prstGeom prst="rect">
            <a:avLst/>
          </a:prstGeom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194337" y="5888305"/>
            <a:ext cx="10919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MIUR</a:t>
            </a:r>
          </a:p>
        </p:txBody>
      </p:sp>
    </p:spTree>
    <p:extLst>
      <p:ext uri="{BB962C8B-B14F-4D97-AF65-F5344CB8AC3E}">
        <p14:creationId xmlns:p14="http://schemas.microsoft.com/office/powerpoint/2010/main" val="15201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Effetti della disponibilità di banda </a:t>
            </a:r>
            <a:r>
              <a:rPr lang="it-IT" dirty="0" err="1"/>
              <a:t>ultralarga</a:t>
            </a:r>
            <a:r>
              <a:rPr lang="it-IT" dirty="0"/>
              <a:t> sulle performance delle piccole imprese (3-9 addetti)</a:t>
            </a:r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1" r="11161"/>
          <a:stretch/>
        </p:blipFill>
        <p:spPr bwMode="auto">
          <a:xfrm>
            <a:off x="200472" y="1501497"/>
            <a:ext cx="3181511" cy="403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544" y="1493162"/>
            <a:ext cx="6320499" cy="4046710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4337" y="5888305"/>
            <a:ext cx="11220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ISTAT</a:t>
            </a:r>
          </a:p>
        </p:txBody>
      </p:sp>
      <p:cxnSp>
        <p:nvCxnSpPr>
          <p:cNvPr id="5" name="Connettore diritto 4"/>
          <p:cNvCxnSpPr/>
          <p:nvPr/>
        </p:nvCxnSpPr>
        <p:spPr bwMode="auto">
          <a:xfrm>
            <a:off x="3484374" y="1268760"/>
            <a:ext cx="0" cy="4619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ttangolo 7"/>
          <p:cNvSpPr/>
          <p:nvPr/>
        </p:nvSpPr>
        <p:spPr>
          <a:xfrm>
            <a:off x="115726" y="1037507"/>
            <a:ext cx="24545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% sul valore aggiunto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3725741" y="1029518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% per settore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90790" y="1863704"/>
            <a:ext cx="4018593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1050" dirty="0">
                <a:solidFill>
                  <a:schemeClr val="tx1"/>
                </a:solidFill>
              </a:rPr>
              <a:t>Aumento medio produttività oraria del lavoro per addetto (euro)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90790" y="2127952"/>
            <a:ext cx="2889135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it-IT" sz="1050" dirty="0">
                <a:solidFill>
                  <a:schemeClr val="tx1"/>
                </a:solidFill>
              </a:rPr>
              <a:t>Valore aggiunto (aumento %, scala destra)</a:t>
            </a:r>
          </a:p>
        </p:txBody>
      </p:sp>
    </p:spTree>
    <p:extLst>
      <p:ext uri="{BB962C8B-B14F-4D97-AF65-F5344CB8AC3E}">
        <p14:creationId xmlns:p14="http://schemas.microsoft.com/office/powerpoint/2010/main" val="30560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/>
          <p:cNvSpPr/>
          <p:nvPr/>
        </p:nvSpPr>
        <p:spPr bwMode="auto">
          <a:xfrm>
            <a:off x="5245867" y="3579899"/>
            <a:ext cx="4531669" cy="261996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46" name="Rettangolo con angoli arrotondati 45"/>
          <p:cNvSpPr/>
          <p:nvPr/>
        </p:nvSpPr>
        <p:spPr bwMode="auto">
          <a:xfrm>
            <a:off x="3425410" y="982782"/>
            <a:ext cx="2738651" cy="121380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5" name="Rettangolo con angoli arrotondati 4"/>
          <p:cNvSpPr/>
          <p:nvPr/>
        </p:nvSpPr>
        <p:spPr bwMode="auto">
          <a:xfrm>
            <a:off x="14548" y="1142340"/>
            <a:ext cx="3354276" cy="199225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digitalizzazione del mondo Consumer in Italia (2016)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778" y="1311617"/>
            <a:ext cx="866775" cy="866775"/>
          </a:xfrm>
          <a:prstGeom prst="rect">
            <a:avLst/>
          </a:prstGeom>
        </p:spPr>
      </p:pic>
      <p:sp>
        <p:nvSpPr>
          <p:cNvPr id="27" name="CasellaDiTesto 26"/>
          <p:cNvSpPr txBox="1"/>
          <p:nvPr/>
        </p:nvSpPr>
        <p:spPr>
          <a:xfrm>
            <a:off x="3440819" y="986640"/>
            <a:ext cx="2270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Il 64,8% degli Italiani possiede uno </a:t>
            </a:r>
            <a:r>
              <a:rPr lang="it-IT" sz="1600" b="1" i="1" u="sng" dirty="0">
                <a:solidFill>
                  <a:schemeClr val="tx2">
                    <a:lumMod val="75000"/>
                  </a:schemeClr>
                </a:solidFill>
              </a:rPr>
              <a:t>Smartphone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7112375" y="982782"/>
            <a:ext cx="279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>
                <a:solidFill>
                  <a:schemeClr val="tx2">
                    <a:lumMod val="75000"/>
                  </a:schemeClr>
                </a:solidFill>
              </a:rPr>
              <a:t>Social e servizi online</a:t>
            </a: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4"/>
          <a:srcRect l="18725" t="16811" r="18724" b="13508"/>
          <a:stretch/>
        </p:blipFill>
        <p:spPr>
          <a:xfrm>
            <a:off x="7134079" y="1386621"/>
            <a:ext cx="779321" cy="723482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7574352" y="1376552"/>
            <a:ext cx="2301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usato dal 61,3%</a:t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degli Italiani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2985" y="2094407"/>
            <a:ext cx="514189" cy="514189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6610670" y="2149551"/>
            <a:ext cx="1555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56,2%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 rotWithShape="1">
          <a:blip r:embed="rId6"/>
          <a:srcRect l="10211" t="20102" r="10211" b="19352"/>
          <a:stretch/>
        </p:blipFill>
        <p:spPr>
          <a:xfrm>
            <a:off x="7816778" y="2160591"/>
            <a:ext cx="1113377" cy="526094"/>
          </a:xfrm>
          <a:prstGeom prst="rect">
            <a:avLst/>
          </a:prstGeom>
        </p:spPr>
      </p:pic>
      <p:sp>
        <p:nvSpPr>
          <p:cNvPr id="34" name="CasellaDiTesto 33"/>
          <p:cNvSpPr txBox="1"/>
          <p:nvPr/>
        </p:nvSpPr>
        <p:spPr>
          <a:xfrm>
            <a:off x="8509187" y="2231245"/>
            <a:ext cx="1452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46,8%</a:t>
            </a:r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564" y="2622758"/>
            <a:ext cx="564813" cy="552371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7840677" y="2796040"/>
            <a:ext cx="893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26,3%</a:t>
            </a: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8" y="2074915"/>
            <a:ext cx="841211" cy="81750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66" y="1812666"/>
            <a:ext cx="1177780" cy="1144585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8202" y="1507896"/>
            <a:ext cx="1470622" cy="1429173"/>
          </a:xfrm>
          <a:prstGeom prst="rect">
            <a:avLst/>
          </a:prstGeom>
        </p:spPr>
      </p:pic>
      <p:sp>
        <p:nvSpPr>
          <p:cNvPr id="40" name="CasellaDiTesto 39"/>
          <p:cNvSpPr txBox="1"/>
          <p:nvPr/>
        </p:nvSpPr>
        <p:spPr>
          <a:xfrm>
            <a:off x="250133" y="1142340"/>
            <a:ext cx="279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>
                <a:solidFill>
                  <a:schemeClr val="tx2">
                    <a:lumMod val="75000"/>
                  </a:schemeClr>
                </a:solidFill>
              </a:rPr>
              <a:t>Utenti Internet in Italia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8886" y="2344064"/>
            <a:ext cx="92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45,3%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83193" y="2104840"/>
            <a:ext cx="92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62,1%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124247" y="1875772"/>
            <a:ext cx="927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73,7%</a:t>
            </a:r>
          </a:p>
        </p:txBody>
      </p:sp>
      <p:sp>
        <p:nvSpPr>
          <p:cNvPr id="54" name="CasellaDiTesto 53"/>
          <p:cNvSpPr txBox="1"/>
          <p:nvPr/>
        </p:nvSpPr>
        <p:spPr>
          <a:xfrm>
            <a:off x="206556" y="3137798"/>
            <a:ext cx="2320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>
                <a:solidFill>
                  <a:schemeClr val="tx2">
                    <a:lumMod val="75000"/>
                  </a:schemeClr>
                </a:solidFill>
              </a:rPr>
              <a:t>Come avvengono gli acquisti online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1687728" y="3579899"/>
            <a:ext cx="2965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20,9 </a:t>
            </a:r>
            <a:r>
              <a:rPr lang="it-IT" sz="2000" b="1" i="1" dirty="0" err="1">
                <a:solidFill>
                  <a:schemeClr val="tx2">
                    <a:lumMod val="75000"/>
                  </a:schemeClr>
                </a:solidFill>
              </a:rPr>
              <a:t>Mld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€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il giro d’affari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2051552" y="3820978"/>
            <a:ext cx="2829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</a:rPr>
              <a:t>18,8 Mln </a:t>
            </a: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gli acquirenti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-59435" y="6026476"/>
            <a:ext cx="4963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 cube su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Censis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 e Coop, 2016</a:t>
            </a:r>
          </a:p>
        </p:txBody>
      </p:sp>
      <p:pic>
        <p:nvPicPr>
          <p:cNvPr id="73" name="Immagine 72"/>
          <p:cNvPicPr>
            <a:picLocks noChangeAspect="1"/>
          </p:cNvPicPr>
          <p:nvPr/>
        </p:nvPicPr>
        <p:blipFill rotWithShape="1">
          <a:blip r:embed="rId9"/>
          <a:srcRect l="12784" r="23574"/>
          <a:stretch/>
        </p:blipFill>
        <p:spPr>
          <a:xfrm>
            <a:off x="231133" y="3869644"/>
            <a:ext cx="2010775" cy="2107304"/>
          </a:xfrm>
          <a:prstGeom prst="rect">
            <a:avLst/>
          </a:prstGeom>
        </p:spPr>
      </p:pic>
      <p:pic>
        <p:nvPicPr>
          <p:cNvPr id="79" name="Immagine 78"/>
          <p:cNvPicPr>
            <a:picLocks noChangeAspect="1"/>
          </p:cNvPicPr>
          <p:nvPr/>
        </p:nvPicPr>
        <p:blipFill rotWithShape="1">
          <a:blip r:embed="rId10"/>
          <a:srcRect l="10891" r="19477"/>
          <a:stretch/>
        </p:blipFill>
        <p:spPr>
          <a:xfrm>
            <a:off x="2816577" y="4142433"/>
            <a:ext cx="2061104" cy="1976080"/>
          </a:xfrm>
          <a:prstGeom prst="rect">
            <a:avLst/>
          </a:prstGeom>
        </p:spPr>
      </p:pic>
      <p:sp>
        <p:nvSpPr>
          <p:cNvPr id="80" name="CasellaDiTesto 79"/>
          <p:cNvSpPr txBox="1"/>
          <p:nvPr/>
        </p:nvSpPr>
        <p:spPr>
          <a:xfrm>
            <a:off x="6106911" y="3673623"/>
            <a:ext cx="3821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u="sng" dirty="0">
                <a:solidFill>
                  <a:schemeClr val="tx2">
                    <a:lumMod val="75000"/>
                  </a:schemeClr>
                </a:solidFill>
              </a:rPr>
              <a:t>Acquisti online sempre più mobili</a:t>
            </a:r>
            <a:b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600" b="1" i="1" dirty="0">
                <a:solidFill>
                  <a:schemeClr val="tx2">
                    <a:lumMod val="75000"/>
                  </a:schemeClr>
                </a:solidFill>
              </a:rPr>
              <a:t>(% sul totale degli acquisti online)</a:t>
            </a:r>
          </a:p>
        </p:txBody>
      </p:sp>
      <p:graphicFrame>
        <p:nvGraphicFramePr>
          <p:cNvPr id="83" name="Grafico 82"/>
          <p:cNvGraphicFramePr/>
          <p:nvPr>
            <p:extLst>
              <p:ext uri="{D42A27DB-BD31-4B8C-83A1-F6EECF244321}">
                <p14:modId xmlns:p14="http://schemas.microsoft.com/office/powerpoint/2010/main" val="2384693096"/>
              </p:ext>
            </p:extLst>
          </p:nvPr>
        </p:nvGraphicFramePr>
        <p:xfrm>
          <a:off x="5245867" y="4102452"/>
          <a:ext cx="4315645" cy="20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4" name="Rettangolo con angoli arrotondati 3"/>
          <p:cNvSpPr/>
          <p:nvPr/>
        </p:nvSpPr>
        <p:spPr bwMode="auto">
          <a:xfrm>
            <a:off x="6217030" y="982782"/>
            <a:ext cx="3658793" cy="2469934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6" name="Rettangolo con angoli arrotondati 5"/>
          <p:cNvSpPr/>
          <p:nvPr/>
        </p:nvSpPr>
        <p:spPr bwMode="auto">
          <a:xfrm>
            <a:off x="58886" y="3157604"/>
            <a:ext cx="5054716" cy="291628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grpSp>
        <p:nvGrpSpPr>
          <p:cNvPr id="15" name="Group 207"/>
          <p:cNvGrpSpPr>
            <a:grpSpLocks noChangeAspect="1"/>
          </p:cNvGrpSpPr>
          <p:nvPr/>
        </p:nvGrpSpPr>
        <p:grpSpPr>
          <a:xfrm>
            <a:off x="4471036" y="2291160"/>
            <a:ext cx="1326436" cy="1473899"/>
            <a:chOff x="5454650" y="1858963"/>
            <a:chExt cx="2827338" cy="3141662"/>
          </a:xfrm>
          <a:solidFill>
            <a:schemeClr val="bg1">
              <a:lumMod val="65000"/>
            </a:schemeClr>
          </a:solidFill>
        </p:grpSpPr>
        <p:sp>
          <p:nvSpPr>
            <p:cNvPr id="16" name="Freeform 51"/>
            <p:cNvSpPr>
              <a:spLocks/>
            </p:cNvSpPr>
            <p:nvPr/>
          </p:nvSpPr>
          <p:spPr bwMode="auto">
            <a:xfrm>
              <a:off x="6065838" y="1858963"/>
              <a:ext cx="585788" cy="584200"/>
            </a:xfrm>
            <a:custGeom>
              <a:avLst/>
              <a:gdLst/>
              <a:ahLst/>
              <a:cxnLst>
                <a:cxn ang="0">
                  <a:pos x="133" y="23"/>
                </a:cxn>
                <a:cxn ang="0">
                  <a:pos x="78" y="0"/>
                </a:cxn>
                <a:cxn ang="0">
                  <a:pos x="23" y="23"/>
                </a:cxn>
                <a:cxn ang="0">
                  <a:pos x="0" y="78"/>
                </a:cxn>
                <a:cxn ang="0">
                  <a:pos x="23" y="133"/>
                </a:cxn>
                <a:cxn ang="0">
                  <a:pos x="78" y="156"/>
                </a:cxn>
                <a:cxn ang="0">
                  <a:pos x="133" y="133"/>
                </a:cxn>
                <a:cxn ang="0">
                  <a:pos x="156" y="78"/>
                </a:cxn>
                <a:cxn ang="0">
                  <a:pos x="133" y="23"/>
                </a:cxn>
              </a:cxnLst>
              <a:rect l="0" t="0" r="r" b="b"/>
              <a:pathLst>
                <a:path w="156" h="156">
                  <a:moveTo>
                    <a:pt x="133" y="23"/>
                  </a:moveTo>
                  <a:cubicBezTo>
                    <a:pt x="118" y="8"/>
                    <a:pt x="100" y="0"/>
                    <a:pt x="78" y="0"/>
                  </a:cubicBezTo>
                  <a:cubicBezTo>
                    <a:pt x="57" y="0"/>
                    <a:pt x="38" y="8"/>
                    <a:pt x="23" y="23"/>
                  </a:cubicBezTo>
                  <a:cubicBezTo>
                    <a:pt x="8" y="38"/>
                    <a:pt x="0" y="56"/>
                    <a:pt x="0" y="78"/>
                  </a:cubicBezTo>
                  <a:cubicBezTo>
                    <a:pt x="0" y="99"/>
                    <a:pt x="8" y="118"/>
                    <a:pt x="23" y="133"/>
                  </a:cubicBezTo>
                  <a:cubicBezTo>
                    <a:pt x="38" y="148"/>
                    <a:pt x="57" y="156"/>
                    <a:pt x="78" y="156"/>
                  </a:cubicBezTo>
                  <a:cubicBezTo>
                    <a:pt x="100" y="156"/>
                    <a:pt x="118" y="148"/>
                    <a:pt x="133" y="133"/>
                  </a:cubicBezTo>
                  <a:cubicBezTo>
                    <a:pt x="148" y="118"/>
                    <a:pt x="156" y="99"/>
                    <a:pt x="156" y="78"/>
                  </a:cubicBezTo>
                  <a:cubicBezTo>
                    <a:pt x="156" y="56"/>
                    <a:pt x="148" y="38"/>
                    <a:pt x="133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52"/>
            <p:cNvSpPr>
              <a:spLocks/>
            </p:cNvSpPr>
            <p:nvPr/>
          </p:nvSpPr>
          <p:spPr bwMode="auto">
            <a:xfrm>
              <a:off x="5630863" y="2519363"/>
              <a:ext cx="1762125" cy="2436812"/>
            </a:xfrm>
            <a:custGeom>
              <a:avLst/>
              <a:gdLst/>
              <a:ahLst/>
              <a:cxnLst>
                <a:cxn ang="0">
                  <a:pos x="468" y="549"/>
                </a:cxn>
                <a:cxn ang="0">
                  <a:pos x="430" y="465"/>
                </a:cxn>
                <a:cxn ang="0">
                  <a:pos x="366" y="342"/>
                </a:cxn>
                <a:cxn ang="0">
                  <a:pos x="360" y="334"/>
                </a:cxn>
                <a:cxn ang="0">
                  <a:pos x="344" y="321"/>
                </a:cxn>
                <a:cxn ang="0">
                  <a:pos x="321" y="313"/>
                </a:cxn>
                <a:cxn ang="0">
                  <a:pos x="311" y="312"/>
                </a:cxn>
                <a:cxn ang="0">
                  <a:pos x="181" y="308"/>
                </a:cxn>
                <a:cxn ang="0">
                  <a:pos x="199" y="220"/>
                </a:cxn>
                <a:cxn ang="0">
                  <a:pos x="270" y="222"/>
                </a:cxn>
                <a:cxn ang="0">
                  <a:pos x="366" y="223"/>
                </a:cxn>
                <a:cxn ang="0">
                  <a:pos x="390" y="213"/>
                </a:cxn>
                <a:cxn ang="0">
                  <a:pos x="405" y="180"/>
                </a:cxn>
                <a:cxn ang="0">
                  <a:pos x="389" y="146"/>
                </a:cxn>
                <a:cxn ang="0">
                  <a:pos x="370" y="138"/>
                </a:cxn>
                <a:cxn ang="0">
                  <a:pos x="279" y="134"/>
                </a:cxn>
                <a:cxn ang="0">
                  <a:pos x="216" y="133"/>
                </a:cxn>
                <a:cxn ang="0">
                  <a:pos x="225" y="79"/>
                </a:cxn>
                <a:cxn ang="0">
                  <a:pos x="204" y="22"/>
                </a:cxn>
                <a:cxn ang="0">
                  <a:pos x="131" y="2"/>
                </a:cxn>
                <a:cxn ang="0">
                  <a:pos x="70" y="32"/>
                </a:cxn>
                <a:cxn ang="0">
                  <a:pos x="59" y="55"/>
                </a:cxn>
                <a:cxn ang="0">
                  <a:pos x="55" y="66"/>
                </a:cxn>
                <a:cxn ang="0">
                  <a:pos x="6" y="322"/>
                </a:cxn>
                <a:cxn ang="0">
                  <a:pos x="32" y="398"/>
                </a:cxn>
                <a:cxn ang="0">
                  <a:pos x="69" y="409"/>
                </a:cxn>
                <a:cxn ang="0">
                  <a:pos x="268" y="411"/>
                </a:cxn>
                <a:cxn ang="0">
                  <a:pos x="250" y="500"/>
                </a:cxn>
                <a:cxn ang="0">
                  <a:pos x="231" y="600"/>
                </a:cxn>
                <a:cxn ang="0">
                  <a:pos x="238" y="626"/>
                </a:cxn>
                <a:cxn ang="0">
                  <a:pos x="273" y="647"/>
                </a:cxn>
                <a:cxn ang="0">
                  <a:pos x="314" y="635"/>
                </a:cxn>
                <a:cxn ang="0">
                  <a:pos x="327" y="618"/>
                </a:cxn>
                <a:cxn ang="0">
                  <a:pos x="347" y="525"/>
                </a:cxn>
                <a:cxn ang="0">
                  <a:pos x="382" y="594"/>
                </a:cxn>
                <a:cxn ang="0">
                  <a:pos x="403" y="609"/>
                </a:cxn>
                <a:cxn ang="0">
                  <a:pos x="442" y="604"/>
                </a:cxn>
                <a:cxn ang="0">
                  <a:pos x="469" y="570"/>
                </a:cxn>
                <a:cxn ang="0">
                  <a:pos x="468" y="549"/>
                </a:cxn>
              </a:cxnLst>
              <a:rect l="0" t="0" r="r" b="b"/>
              <a:pathLst>
                <a:path w="470" h="650">
                  <a:moveTo>
                    <a:pt x="468" y="549"/>
                  </a:moveTo>
                  <a:cubicBezTo>
                    <a:pt x="457" y="523"/>
                    <a:pt x="444" y="496"/>
                    <a:pt x="430" y="465"/>
                  </a:cubicBezTo>
                  <a:cubicBezTo>
                    <a:pt x="401" y="405"/>
                    <a:pt x="380" y="364"/>
                    <a:pt x="366" y="342"/>
                  </a:cubicBezTo>
                  <a:cubicBezTo>
                    <a:pt x="364" y="339"/>
                    <a:pt x="362" y="336"/>
                    <a:pt x="360" y="334"/>
                  </a:cubicBezTo>
                  <a:cubicBezTo>
                    <a:pt x="356" y="329"/>
                    <a:pt x="351" y="325"/>
                    <a:pt x="344" y="321"/>
                  </a:cubicBezTo>
                  <a:cubicBezTo>
                    <a:pt x="337" y="318"/>
                    <a:pt x="330" y="315"/>
                    <a:pt x="321" y="313"/>
                  </a:cubicBezTo>
                  <a:cubicBezTo>
                    <a:pt x="311" y="312"/>
                    <a:pt x="311" y="312"/>
                    <a:pt x="311" y="312"/>
                  </a:cubicBezTo>
                  <a:cubicBezTo>
                    <a:pt x="181" y="308"/>
                    <a:pt x="181" y="308"/>
                    <a:pt x="181" y="308"/>
                  </a:cubicBezTo>
                  <a:cubicBezTo>
                    <a:pt x="188" y="275"/>
                    <a:pt x="194" y="246"/>
                    <a:pt x="199" y="220"/>
                  </a:cubicBezTo>
                  <a:cubicBezTo>
                    <a:pt x="270" y="222"/>
                    <a:pt x="270" y="222"/>
                    <a:pt x="270" y="222"/>
                  </a:cubicBezTo>
                  <a:cubicBezTo>
                    <a:pt x="328" y="223"/>
                    <a:pt x="360" y="224"/>
                    <a:pt x="366" y="223"/>
                  </a:cubicBezTo>
                  <a:cubicBezTo>
                    <a:pt x="376" y="221"/>
                    <a:pt x="384" y="218"/>
                    <a:pt x="390" y="213"/>
                  </a:cubicBezTo>
                  <a:cubicBezTo>
                    <a:pt x="398" y="206"/>
                    <a:pt x="403" y="195"/>
                    <a:pt x="405" y="180"/>
                  </a:cubicBezTo>
                  <a:cubicBezTo>
                    <a:pt x="406" y="166"/>
                    <a:pt x="401" y="155"/>
                    <a:pt x="389" y="146"/>
                  </a:cubicBezTo>
                  <a:cubicBezTo>
                    <a:pt x="383" y="142"/>
                    <a:pt x="377" y="139"/>
                    <a:pt x="370" y="138"/>
                  </a:cubicBezTo>
                  <a:cubicBezTo>
                    <a:pt x="343" y="136"/>
                    <a:pt x="312" y="135"/>
                    <a:pt x="279" y="134"/>
                  </a:cubicBezTo>
                  <a:cubicBezTo>
                    <a:pt x="256" y="134"/>
                    <a:pt x="235" y="133"/>
                    <a:pt x="216" y="133"/>
                  </a:cubicBezTo>
                  <a:cubicBezTo>
                    <a:pt x="221" y="110"/>
                    <a:pt x="224" y="92"/>
                    <a:pt x="225" y="79"/>
                  </a:cubicBezTo>
                  <a:cubicBezTo>
                    <a:pt x="229" y="53"/>
                    <a:pt x="222" y="34"/>
                    <a:pt x="204" y="22"/>
                  </a:cubicBezTo>
                  <a:cubicBezTo>
                    <a:pt x="190" y="12"/>
                    <a:pt x="165" y="6"/>
                    <a:pt x="131" y="2"/>
                  </a:cubicBezTo>
                  <a:cubicBezTo>
                    <a:pt x="105" y="0"/>
                    <a:pt x="85" y="9"/>
                    <a:pt x="70" y="32"/>
                  </a:cubicBezTo>
                  <a:cubicBezTo>
                    <a:pt x="65" y="39"/>
                    <a:pt x="62" y="47"/>
                    <a:pt x="59" y="55"/>
                  </a:cubicBezTo>
                  <a:cubicBezTo>
                    <a:pt x="57" y="60"/>
                    <a:pt x="56" y="63"/>
                    <a:pt x="55" y="66"/>
                  </a:cubicBezTo>
                  <a:cubicBezTo>
                    <a:pt x="6" y="322"/>
                    <a:pt x="6" y="322"/>
                    <a:pt x="6" y="322"/>
                  </a:cubicBezTo>
                  <a:cubicBezTo>
                    <a:pt x="0" y="358"/>
                    <a:pt x="8" y="383"/>
                    <a:pt x="32" y="398"/>
                  </a:cubicBezTo>
                  <a:cubicBezTo>
                    <a:pt x="44" y="405"/>
                    <a:pt x="56" y="409"/>
                    <a:pt x="69" y="409"/>
                  </a:cubicBezTo>
                  <a:cubicBezTo>
                    <a:pt x="268" y="411"/>
                    <a:pt x="268" y="411"/>
                    <a:pt x="268" y="411"/>
                  </a:cubicBezTo>
                  <a:cubicBezTo>
                    <a:pt x="250" y="500"/>
                    <a:pt x="250" y="500"/>
                    <a:pt x="250" y="500"/>
                  </a:cubicBezTo>
                  <a:cubicBezTo>
                    <a:pt x="238" y="560"/>
                    <a:pt x="231" y="594"/>
                    <a:pt x="231" y="600"/>
                  </a:cubicBezTo>
                  <a:cubicBezTo>
                    <a:pt x="231" y="610"/>
                    <a:pt x="234" y="619"/>
                    <a:pt x="238" y="626"/>
                  </a:cubicBezTo>
                  <a:cubicBezTo>
                    <a:pt x="245" y="636"/>
                    <a:pt x="256" y="643"/>
                    <a:pt x="273" y="647"/>
                  </a:cubicBezTo>
                  <a:cubicBezTo>
                    <a:pt x="289" y="650"/>
                    <a:pt x="303" y="646"/>
                    <a:pt x="314" y="635"/>
                  </a:cubicBezTo>
                  <a:cubicBezTo>
                    <a:pt x="320" y="630"/>
                    <a:pt x="325" y="624"/>
                    <a:pt x="327" y="618"/>
                  </a:cubicBezTo>
                  <a:cubicBezTo>
                    <a:pt x="334" y="589"/>
                    <a:pt x="340" y="559"/>
                    <a:pt x="347" y="525"/>
                  </a:cubicBezTo>
                  <a:cubicBezTo>
                    <a:pt x="368" y="567"/>
                    <a:pt x="379" y="590"/>
                    <a:pt x="382" y="594"/>
                  </a:cubicBezTo>
                  <a:cubicBezTo>
                    <a:pt x="389" y="602"/>
                    <a:pt x="395" y="607"/>
                    <a:pt x="403" y="609"/>
                  </a:cubicBezTo>
                  <a:cubicBezTo>
                    <a:pt x="414" y="613"/>
                    <a:pt x="427" y="611"/>
                    <a:pt x="442" y="604"/>
                  </a:cubicBezTo>
                  <a:cubicBezTo>
                    <a:pt x="457" y="597"/>
                    <a:pt x="466" y="586"/>
                    <a:pt x="469" y="570"/>
                  </a:cubicBezTo>
                  <a:cubicBezTo>
                    <a:pt x="470" y="563"/>
                    <a:pt x="470" y="555"/>
                    <a:pt x="468" y="54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53"/>
            <p:cNvSpPr>
              <a:spLocks/>
            </p:cNvSpPr>
            <p:nvPr/>
          </p:nvSpPr>
          <p:spPr bwMode="auto">
            <a:xfrm>
              <a:off x="6583363" y="3348038"/>
              <a:ext cx="1679575" cy="1652587"/>
            </a:xfrm>
            <a:custGeom>
              <a:avLst/>
              <a:gdLst/>
              <a:ahLst/>
              <a:cxnLst>
                <a:cxn ang="0">
                  <a:pos x="1058" y="0"/>
                </a:cxn>
                <a:cxn ang="0">
                  <a:pos x="0" y="0"/>
                </a:cxn>
                <a:cxn ang="0">
                  <a:pos x="0" y="130"/>
                </a:cxn>
                <a:cxn ang="0">
                  <a:pos x="605" y="130"/>
                </a:cxn>
                <a:cxn ang="0">
                  <a:pos x="605" y="1041"/>
                </a:cxn>
                <a:cxn ang="0">
                  <a:pos x="874" y="1041"/>
                </a:cxn>
                <a:cxn ang="0">
                  <a:pos x="874" y="130"/>
                </a:cxn>
                <a:cxn ang="0">
                  <a:pos x="1058" y="130"/>
                </a:cxn>
                <a:cxn ang="0">
                  <a:pos x="1058" y="0"/>
                </a:cxn>
              </a:cxnLst>
              <a:rect l="0" t="0" r="r" b="b"/>
              <a:pathLst>
                <a:path w="1058" h="1041">
                  <a:moveTo>
                    <a:pt x="1058" y="0"/>
                  </a:moveTo>
                  <a:lnTo>
                    <a:pt x="0" y="0"/>
                  </a:lnTo>
                  <a:lnTo>
                    <a:pt x="0" y="130"/>
                  </a:lnTo>
                  <a:lnTo>
                    <a:pt x="605" y="130"/>
                  </a:lnTo>
                  <a:lnTo>
                    <a:pt x="605" y="1041"/>
                  </a:lnTo>
                  <a:lnTo>
                    <a:pt x="874" y="1041"/>
                  </a:lnTo>
                  <a:lnTo>
                    <a:pt x="874" y="130"/>
                  </a:lnTo>
                  <a:lnTo>
                    <a:pt x="1058" y="130"/>
                  </a:lnTo>
                  <a:lnTo>
                    <a:pt x="10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54"/>
            <p:cNvSpPr>
              <a:spLocks/>
            </p:cNvSpPr>
            <p:nvPr/>
          </p:nvSpPr>
          <p:spPr bwMode="auto">
            <a:xfrm>
              <a:off x="6958013" y="3216275"/>
              <a:ext cx="896938" cy="131762"/>
            </a:xfrm>
            <a:custGeom>
              <a:avLst/>
              <a:gdLst/>
              <a:ahLst/>
              <a:cxnLst>
                <a:cxn ang="0">
                  <a:pos x="565" y="83"/>
                </a:cxn>
                <a:cxn ang="0">
                  <a:pos x="565" y="0"/>
                </a:cxn>
                <a:cxn ang="0">
                  <a:pos x="0" y="0"/>
                </a:cxn>
                <a:cxn ang="0">
                  <a:pos x="0" y="83"/>
                </a:cxn>
                <a:cxn ang="0">
                  <a:pos x="565" y="83"/>
                </a:cxn>
                <a:cxn ang="0">
                  <a:pos x="565" y="83"/>
                </a:cxn>
              </a:cxnLst>
              <a:rect l="0" t="0" r="r" b="b"/>
              <a:pathLst>
                <a:path w="565" h="83">
                  <a:moveTo>
                    <a:pt x="565" y="83"/>
                  </a:moveTo>
                  <a:lnTo>
                    <a:pt x="565" y="0"/>
                  </a:lnTo>
                  <a:lnTo>
                    <a:pt x="0" y="0"/>
                  </a:lnTo>
                  <a:lnTo>
                    <a:pt x="0" y="83"/>
                  </a:lnTo>
                  <a:lnTo>
                    <a:pt x="565" y="83"/>
                  </a:lnTo>
                  <a:lnTo>
                    <a:pt x="565" y="8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55"/>
            <p:cNvSpPr>
              <a:spLocks/>
            </p:cNvSpPr>
            <p:nvPr/>
          </p:nvSpPr>
          <p:spPr bwMode="auto">
            <a:xfrm>
              <a:off x="7835900" y="2417763"/>
              <a:ext cx="446088" cy="847725"/>
            </a:xfrm>
            <a:custGeom>
              <a:avLst/>
              <a:gdLst/>
              <a:ahLst/>
              <a:cxnLst>
                <a:cxn ang="0">
                  <a:pos x="73" y="534"/>
                </a:cxn>
                <a:cxn ang="0">
                  <a:pos x="281" y="31"/>
                </a:cxn>
                <a:cxn ang="0">
                  <a:pos x="205" y="0"/>
                </a:cxn>
                <a:cxn ang="0">
                  <a:pos x="0" y="503"/>
                </a:cxn>
                <a:cxn ang="0">
                  <a:pos x="73" y="534"/>
                </a:cxn>
                <a:cxn ang="0">
                  <a:pos x="73" y="534"/>
                </a:cxn>
              </a:cxnLst>
              <a:rect l="0" t="0" r="r" b="b"/>
              <a:pathLst>
                <a:path w="281" h="534">
                  <a:moveTo>
                    <a:pt x="73" y="534"/>
                  </a:moveTo>
                  <a:lnTo>
                    <a:pt x="281" y="31"/>
                  </a:lnTo>
                  <a:lnTo>
                    <a:pt x="205" y="0"/>
                  </a:lnTo>
                  <a:lnTo>
                    <a:pt x="0" y="503"/>
                  </a:lnTo>
                  <a:lnTo>
                    <a:pt x="73" y="534"/>
                  </a:lnTo>
                  <a:lnTo>
                    <a:pt x="73" y="5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56"/>
            <p:cNvSpPr>
              <a:spLocks/>
            </p:cNvSpPr>
            <p:nvPr/>
          </p:nvSpPr>
          <p:spPr bwMode="auto">
            <a:xfrm>
              <a:off x="5454650" y="2897188"/>
              <a:ext cx="1001713" cy="2039937"/>
            </a:xfrm>
            <a:custGeom>
              <a:avLst/>
              <a:gdLst/>
              <a:ahLst/>
              <a:cxnLst>
                <a:cxn ang="0">
                  <a:pos x="366" y="1025"/>
                </a:cxn>
                <a:cxn ang="0">
                  <a:pos x="366" y="834"/>
                </a:cxn>
                <a:cxn ang="0">
                  <a:pos x="631" y="834"/>
                </a:cxn>
                <a:cxn ang="0">
                  <a:pos x="631" y="709"/>
                </a:cxn>
                <a:cxn ang="0">
                  <a:pos x="99" y="709"/>
                </a:cxn>
                <a:cxn ang="0">
                  <a:pos x="99" y="536"/>
                </a:cxn>
                <a:cxn ang="0">
                  <a:pos x="158" y="536"/>
                </a:cxn>
                <a:cxn ang="0">
                  <a:pos x="158" y="0"/>
                </a:cxn>
                <a:cxn ang="0">
                  <a:pos x="0" y="0"/>
                </a:cxn>
                <a:cxn ang="0">
                  <a:pos x="0" y="536"/>
                </a:cxn>
                <a:cxn ang="0">
                  <a:pos x="31" y="536"/>
                </a:cxn>
                <a:cxn ang="0">
                  <a:pos x="31" y="709"/>
                </a:cxn>
                <a:cxn ang="0">
                  <a:pos x="10" y="709"/>
                </a:cxn>
                <a:cxn ang="0">
                  <a:pos x="10" y="834"/>
                </a:cxn>
                <a:cxn ang="0">
                  <a:pos x="224" y="834"/>
                </a:cxn>
                <a:cxn ang="0">
                  <a:pos x="224" y="1025"/>
                </a:cxn>
                <a:cxn ang="0">
                  <a:pos x="253" y="1025"/>
                </a:cxn>
                <a:cxn ang="0">
                  <a:pos x="253" y="1176"/>
                </a:cxn>
                <a:cxn ang="0">
                  <a:pos x="54" y="1176"/>
                </a:cxn>
                <a:cxn ang="0">
                  <a:pos x="54" y="1236"/>
                </a:cxn>
                <a:cxn ang="0">
                  <a:pos x="253" y="1236"/>
                </a:cxn>
                <a:cxn ang="0">
                  <a:pos x="253" y="1285"/>
                </a:cxn>
                <a:cxn ang="0">
                  <a:pos x="333" y="1285"/>
                </a:cxn>
                <a:cxn ang="0">
                  <a:pos x="333" y="1236"/>
                </a:cxn>
                <a:cxn ang="0">
                  <a:pos x="543" y="1236"/>
                </a:cxn>
                <a:cxn ang="0">
                  <a:pos x="543" y="1176"/>
                </a:cxn>
                <a:cxn ang="0">
                  <a:pos x="333" y="1176"/>
                </a:cxn>
                <a:cxn ang="0">
                  <a:pos x="333" y="1025"/>
                </a:cxn>
                <a:cxn ang="0">
                  <a:pos x="366" y="1025"/>
                </a:cxn>
              </a:cxnLst>
              <a:rect l="0" t="0" r="r" b="b"/>
              <a:pathLst>
                <a:path w="631" h="1285">
                  <a:moveTo>
                    <a:pt x="366" y="1025"/>
                  </a:moveTo>
                  <a:lnTo>
                    <a:pt x="366" y="834"/>
                  </a:lnTo>
                  <a:lnTo>
                    <a:pt x="631" y="834"/>
                  </a:lnTo>
                  <a:lnTo>
                    <a:pt x="631" y="709"/>
                  </a:lnTo>
                  <a:lnTo>
                    <a:pt x="99" y="709"/>
                  </a:lnTo>
                  <a:lnTo>
                    <a:pt x="99" y="536"/>
                  </a:lnTo>
                  <a:lnTo>
                    <a:pt x="158" y="536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536"/>
                  </a:lnTo>
                  <a:lnTo>
                    <a:pt x="31" y="536"/>
                  </a:lnTo>
                  <a:lnTo>
                    <a:pt x="31" y="709"/>
                  </a:lnTo>
                  <a:lnTo>
                    <a:pt x="10" y="709"/>
                  </a:lnTo>
                  <a:lnTo>
                    <a:pt x="10" y="834"/>
                  </a:lnTo>
                  <a:lnTo>
                    <a:pt x="224" y="834"/>
                  </a:lnTo>
                  <a:lnTo>
                    <a:pt x="224" y="1025"/>
                  </a:lnTo>
                  <a:lnTo>
                    <a:pt x="253" y="1025"/>
                  </a:lnTo>
                  <a:lnTo>
                    <a:pt x="253" y="1176"/>
                  </a:lnTo>
                  <a:lnTo>
                    <a:pt x="54" y="1176"/>
                  </a:lnTo>
                  <a:lnTo>
                    <a:pt x="54" y="1236"/>
                  </a:lnTo>
                  <a:lnTo>
                    <a:pt x="253" y="1236"/>
                  </a:lnTo>
                  <a:lnTo>
                    <a:pt x="253" y="1285"/>
                  </a:lnTo>
                  <a:lnTo>
                    <a:pt x="333" y="1285"/>
                  </a:lnTo>
                  <a:lnTo>
                    <a:pt x="333" y="1236"/>
                  </a:lnTo>
                  <a:lnTo>
                    <a:pt x="543" y="1236"/>
                  </a:lnTo>
                  <a:lnTo>
                    <a:pt x="543" y="1176"/>
                  </a:lnTo>
                  <a:lnTo>
                    <a:pt x="333" y="1176"/>
                  </a:lnTo>
                  <a:lnTo>
                    <a:pt x="333" y="1025"/>
                  </a:lnTo>
                  <a:lnTo>
                    <a:pt x="366" y="10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7"/>
            <p:cNvSpPr>
              <a:spLocks/>
            </p:cNvSpPr>
            <p:nvPr/>
          </p:nvSpPr>
          <p:spPr bwMode="auto">
            <a:xfrm>
              <a:off x="5534025" y="4859338"/>
              <a:ext cx="138113" cy="138112"/>
            </a:xfrm>
            <a:custGeom>
              <a:avLst/>
              <a:gdLst/>
              <a:ahLst/>
              <a:cxnLst>
                <a:cxn ang="0">
                  <a:pos x="31" y="31"/>
                </a:cxn>
                <a:cxn ang="0">
                  <a:pos x="37" y="18"/>
                </a:cxn>
                <a:cxn ang="0">
                  <a:pos x="31" y="5"/>
                </a:cxn>
                <a:cxn ang="0">
                  <a:pos x="18" y="0"/>
                </a:cxn>
                <a:cxn ang="0">
                  <a:pos x="5" y="5"/>
                </a:cxn>
                <a:cxn ang="0">
                  <a:pos x="0" y="18"/>
                </a:cxn>
                <a:cxn ang="0">
                  <a:pos x="5" y="31"/>
                </a:cxn>
                <a:cxn ang="0">
                  <a:pos x="18" y="37"/>
                </a:cxn>
                <a:cxn ang="0">
                  <a:pos x="31" y="31"/>
                </a:cxn>
              </a:cxnLst>
              <a:rect l="0" t="0" r="r" b="b"/>
              <a:pathLst>
                <a:path w="37" h="37">
                  <a:moveTo>
                    <a:pt x="31" y="31"/>
                  </a:moveTo>
                  <a:cubicBezTo>
                    <a:pt x="35" y="28"/>
                    <a:pt x="37" y="23"/>
                    <a:pt x="37" y="18"/>
                  </a:cubicBezTo>
                  <a:cubicBezTo>
                    <a:pt x="37" y="13"/>
                    <a:pt x="35" y="9"/>
                    <a:pt x="31" y="5"/>
                  </a:cubicBezTo>
                  <a:cubicBezTo>
                    <a:pt x="28" y="2"/>
                    <a:pt x="23" y="0"/>
                    <a:pt x="18" y="0"/>
                  </a:cubicBezTo>
                  <a:cubicBezTo>
                    <a:pt x="13" y="0"/>
                    <a:pt x="9" y="2"/>
                    <a:pt x="5" y="5"/>
                  </a:cubicBezTo>
                  <a:cubicBezTo>
                    <a:pt x="1" y="9"/>
                    <a:pt x="0" y="13"/>
                    <a:pt x="0" y="18"/>
                  </a:cubicBezTo>
                  <a:cubicBezTo>
                    <a:pt x="0" y="23"/>
                    <a:pt x="1" y="28"/>
                    <a:pt x="5" y="31"/>
                  </a:cubicBezTo>
                  <a:cubicBezTo>
                    <a:pt x="9" y="35"/>
                    <a:pt x="13" y="37"/>
                    <a:pt x="18" y="37"/>
                  </a:cubicBezTo>
                  <a:cubicBezTo>
                    <a:pt x="23" y="37"/>
                    <a:pt x="28" y="35"/>
                    <a:pt x="31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8"/>
            <p:cNvSpPr>
              <a:spLocks/>
            </p:cNvSpPr>
            <p:nvPr/>
          </p:nvSpPr>
          <p:spPr bwMode="auto">
            <a:xfrm>
              <a:off x="6181725" y="4859338"/>
              <a:ext cx="139700" cy="138112"/>
            </a:xfrm>
            <a:custGeom>
              <a:avLst/>
              <a:gdLst/>
              <a:ahLst/>
              <a:cxnLst>
                <a:cxn ang="0">
                  <a:pos x="32" y="31"/>
                </a:cxn>
                <a:cxn ang="0">
                  <a:pos x="37" y="18"/>
                </a:cxn>
                <a:cxn ang="0">
                  <a:pos x="32" y="5"/>
                </a:cxn>
                <a:cxn ang="0">
                  <a:pos x="19" y="0"/>
                </a:cxn>
                <a:cxn ang="0">
                  <a:pos x="6" y="5"/>
                </a:cxn>
                <a:cxn ang="0">
                  <a:pos x="0" y="18"/>
                </a:cxn>
                <a:cxn ang="0">
                  <a:pos x="6" y="31"/>
                </a:cxn>
                <a:cxn ang="0">
                  <a:pos x="19" y="37"/>
                </a:cxn>
                <a:cxn ang="0">
                  <a:pos x="32" y="31"/>
                </a:cxn>
              </a:cxnLst>
              <a:rect l="0" t="0" r="r" b="b"/>
              <a:pathLst>
                <a:path w="37" h="37">
                  <a:moveTo>
                    <a:pt x="32" y="31"/>
                  </a:moveTo>
                  <a:cubicBezTo>
                    <a:pt x="36" y="28"/>
                    <a:pt x="37" y="23"/>
                    <a:pt x="37" y="18"/>
                  </a:cubicBezTo>
                  <a:cubicBezTo>
                    <a:pt x="37" y="13"/>
                    <a:pt x="36" y="9"/>
                    <a:pt x="32" y="5"/>
                  </a:cubicBezTo>
                  <a:cubicBezTo>
                    <a:pt x="28" y="2"/>
                    <a:pt x="24" y="0"/>
                    <a:pt x="19" y="0"/>
                  </a:cubicBezTo>
                  <a:cubicBezTo>
                    <a:pt x="14" y="0"/>
                    <a:pt x="9" y="2"/>
                    <a:pt x="6" y="5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0" y="23"/>
                    <a:pt x="2" y="28"/>
                    <a:pt x="6" y="31"/>
                  </a:cubicBezTo>
                  <a:cubicBezTo>
                    <a:pt x="9" y="35"/>
                    <a:pt x="14" y="37"/>
                    <a:pt x="19" y="37"/>
                  </a:cubicBezTo>
                  <a:cubicBezTo>
                    <a:pt x="24" y="37"/>
                    <a:pt x="28" y="35"/>
                    <a:pt x="32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24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Andamento tendenziale dell’economia Italiana per trimestri (2015-2016)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4337" y="1033572"/>
            <a:ext cx="943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Andamento del PIL e dei principali aggregati per trimestre,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% 1° e 2° trimestre 2016 su periodo corrispondente 2015 </a:t>
            </a:r>
          </a:p>
        </p:txBody>
      </p:sp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773173948"/>
              </p:ext>
            </p:extLst>
          </p:nvPr>
        </p:nvGraphicFramePr>
        <p:xfrm>
          <a:off x="632520" y="1675965"/>
          <a:ext cx="8624167" cy="3841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5982" y="5783713"/>
            <a:ext cx="33213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ISTAT – Conti economici trimestrali,</a:t>
            </a:r>
            <a:br>
              <a:rPr lang="it-IT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Maggio e Settembre 2016</a:t>
            </a:r>
          </a:p>
        </p:txBody>
      </p:sp>
    </p:spTree>
    <p:extLst>
      <p:ext uri="{BB962C8B-B14F-4D97-AF65-F5344CB8AC3E}">
        <p14:creationId xmlns:p14="http://schemas.microsoft.com/office/powerpoint/2010/main" val="42057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Andamento del mercato digitale in Italia per semestre 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2328554328"/>
              </p:ext>
            </p:extLst>
          </p:nvPr>
        </p:nvGraphicFramePr>
        <p:xfrm>
          <a:off x="2" y="1348124"/>
          <a:ext cx="9417494" cy="4601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Rettangolo 35"/>
          <p:cNvSpPr/>
          <p:nvPr/>
        </p:nvSpPr>
        <p:spPr>
          <a:xfrm>
            <a:off x="32546" y="1009484"/>
            <a:ext cx="23225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Mln di Euro e in %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00472" y="5949280"/>
            <a:ext cx="4021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 cube, Ottobre 2016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818296" y="1412431"/>
            <a:ext cx="81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31.103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016910" y="4645627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+0,5%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016910" y="4025513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+4,5%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65294" y="2810068"/>
            <a:ext cx="827846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+0,04%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016910" y="1907163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+9,3%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984917" y="1412345"/>
            <a:ext cx="802871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1pPr>
            <a:lvl2pPr>
              <a:defRPr>
                <a:solidFill>
                  <a:srgbClr val="0000CC"/>
                </a:solidFill>
                <a:latin typeface="Arial" charset="0"/>
              </a:defRPr>
            </a:lvl2pPr>
            <a:lvl3pPr>
              <a:defRPr>
                <a:solidFill>
                  <a:srgbClr val="0000CC"/>
                </a:solidFill>
                <a:latin typeface="Arial" charset="0"/>
              </a:defRPr>
            </a:lvl3pPr>
            <a:lvl4pPr>
              <a:defRPr>
                <a:solidFill>
                  <a:srgbClr val="0000CC"/>
                </a:solidFill>
                <a:latin typeface="Arial" charset="0"/>
              </a:defRPr>
            </a:lvl4pPr>
            <a:lvl5pPr>
              <a:defRPr>
                <a:solidFill>
                  <a:srgbClr val="0000CC"/>
                </a:solidFill>
                <a:latin typeface="Arial" charset="0"/>
              </a:defRPr>
            </a:lvl5pPr>
            <a:lvl6pPr>
              <a:defRPr>
                <a:solidFill>
                  <a:srgbClr val="0000CC"/>
                </a:solidFill>
                <a:latin typeface="Arial" charset="0"/>
              </a:defRPr>
            </a:lvl6pPr>
            <a:lvl7pPr>
              <a:defRPr>
                <a:solidFill>
                  <a:srgbClr val="0000CC"/>
                </a:solidFill>
                <a:latin typeface="Arial" charset="0"/>
              </a:defRPr>
            </a:lvl7pPr>
            <a:lvl8pPr>
              <a:defRPr>
                <a:solidFill>
                  <a:srgbClr val="0000CC"/>
                </a:solidFill>
                <a:latin typeface="Arial" charset="0"/>
              </a:defRPr>
            </a:lvl8pPr>
            <a:lvl9pPr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1600" b="1" dirty="0"/>
              <a:t>+1,5%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2016910" y="3671505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+0,3%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00346" y="1357606"/>
            <a:ext cx="811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31.583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4447419" y="1321589"/>
            <a:ext cx="802871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>
                <a:solidFill>
                  <a:schemeClr val="accent3">
                    <a:lumMod val="50000"/>
                  </a:schemeClr>
                </a:solidFill>
                <a:latin typeface="Arial" charset="0"/>
              </a:defRPr>
            </a:lvl1pPr>
            <a:lvl2pPr>
              <a:defRPr>
                <a:solidFill>
                  <a:srgbClr val="0000CC"/>
                </a:solidFill>
                <a:latin typeface="Arial" charset="0"/>
              </a:defRPr>
            </a:lvl2pPr>
            <a:lvl3pPr>
              <a:defRPr>
                <a:solidFill>
                  <a:srgbClr val="0000CC"/>
                </a:solidFill>
                <a:latin typeface="Arial" charset="0"/>
              </a:defRPr>
            </a:lvl3pPr>
            <a:lvl4pPr>
              <a:defRPr>
                <a:solidFill>
                  <a:srgbClr val="0000CC"/>
                </a:solidFill>
                <a:latin typeface="Arial" charset="0"/>
              </a:defRPr>
            </a:lvl4pPr>
            <a:lvl5pPr>
              <a:defRPr>
                <a:solidFill>
                  <a:srgbClr val="0000CC"/>
                </a:solidFill>
                <a:latin typeface="Arial" charset="0"/>
              </a:defRPr>
            </a:lvl5pPr>
            <a:lvl6pPr>
              <a:defRPr>
                <a:solidFill>
                  <a:srgbClr val="0000CC"/>
                </a:solidFill>
                <a:latin typeface="Arial" charset="0"/>
              </a:defRPr>
            </a:lvl6pPr>
            <a:lvl7pPr>
              <a:defRPr>
                <a:solidFill>
                  <a:srgbClr val="0000CC"/>
                </a:solidFill>
                <a:latin typeface="Arial" charset="0"/>
              </a:defRPr>
            </a:lvl7pPr>
            <a:lvl8pPr>
              <a:defRPr>
                <a:solidFill>
                  <a:srgbClr val="0000CC"/>
                </a:solidFill>
                <a:latin typeface="Arial" charset="0"/>
              </a:defRPr>
            </a:lvl8pPr>
            <a:lvl9pPr>
              <a:defRPr>
                <a:solidFill>
                  <a:srgbClr val="0000CC"/>
                </a:solidFill>
                <a:latin typeface="Arial" charset="0"/>
              </a:defRPr>
            </a:lvl9pPr>
          </a:lstStyle>
          <a:p>
            <a:r>
              <a:rPr lang="it-IT" sz="1600" b="1" dirty="0"/>
              <a:t>+1,2%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496326" y="1317261"/>
            <a:ext cx="98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31.952,9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4525676" y="4706943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tx2">
                    <a:lumMod val="75000"/>
                  </a:schemeClr>
                </a:solidFill>
              </a:rPr>
              <a:t>+1,0%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4525676" y="4081527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+4,8%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4545831" y="2619881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-2,2%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4525676" y="1833753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+9,0%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4525675" y="3633111"/>
            <a:ext cx="72461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+2,0%</a:t>
            </a:r>
          </a:p>
        </p:txBody>
      </p:sp>
      <p:sp>
        <p:nvSpPr>
          <p:cNvPr id="3" name="Ovale 2"/>
          <p:cNvSpPr/>
          <p:nvPr/>
        </p:nvSpPr>
        <p:spPr bwMode="auto">
          <a:xfrm>
            <a:off x="1965294" y="1357606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2" name="Ovale 21"/>
          <p:cNvSpPr/>
          <p:nvPr/>
        </p:nvSpPr>
        <p:spPr bwMode="auto">
          <a:xfrm>
            <a:off x="4442067" y="1288809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0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Andamento delle vendite di PC e Server 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787808026"/>
              </p:ext>
            </p:extLst>
          </p:nvPr>
        </p:nvGraphicFramePr>
        <p:xfrm>
          <a:off x="78048" y="1257403"/>
          <a:ext cx="6025241" cy="4835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52222" y="990105"/>
            <a:ext cx="17262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unità –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00472" y="5949280"/>
            <a:ext cx="402135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Assinform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 cube, Ottobre 2016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423646" y="1595282"/>
            <a:ext cx="109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2.132.000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428310" y="1348665"/>
            <a:ext cx="756570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>
                <a:solidFill>
                  <a:srgbClr val="C00000"/>
                </a:solidFill>
              </a:defRPr>
            </a:lvl1pPr>
          </a:lstStyle>
          <a:p>
            <a:r>
              <a:rPr lang="it-IT" sz="1600" b="1" dirty="0"/>
              <a:t>-4,4%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93543" y="2092877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-5,6%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393543" y="2751478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-7,0%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393543" y="4142670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-3,0%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993895" y="1733116"/>
            <a:ext cx="109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2.038.000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3100595" y="1475140"/>
            <a:ext cx="756570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00" i="1">
                <a:solidFill>
                  <a:srgbClr val="C00000"/>
                </a:solidFill>
              </a:defRPr>
            </a:lvl1pPr>
          </a:lstStyle>
          <a:p>
            <a:r>
              <a:rPr lang="it-IT" sz="1600" b="1" dirty="0"/>
              <a:t>-8,0%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3593583" y="2024932"/>
            <a:ext cx="1096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1.874.000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2989142" y="4374299"/>
            <a:ext cx="781225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-10,5%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037601" y="2978366"/>
            <a:ext cx="684307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-5,0%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965831" y="2263580"/>
            <a:ext cx="827846" cy="340519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  <a:lvl6pPr>
              <a:defRPr>
                <a:solidFill>
                  <a:schemeClr val="dk1"/>
                </a:solidFill>
                <a:latin typeface="+mn-lt"/>
              </a:defRPr>
            </a:lvl6pPr>
            <a:lvl7pPr>
              <a:defRPr>
                <a:solidFill>
                  <a:schemeClr val="dk1"/>
                </a:solidFill>
                <a:latin typeface="+mn-lt"/>
              </a:defRPr>
            </a:lvl7pPr>
            <a:lvl8pPr>
              <a:defRPr>
                <a:solidFill>
                  <a:schemeClr val="dk1"/>
                </a:solidFill>
                <a:latin typeface="+mn-lt"/>
              </a:defRPr>
            </a:lvl8pPr>
            <a:lvl9pPr>
              <a:defRPr>
                <a:solidFill>
                  <a:schemeClr val="dk1"/>
                </a:solidFill>
                <a:latin typeface="+mn-lt"/>
              </a:defRPr>
            </a:lvl9pPr>
          </a:lstStyle>
          <a:p>
            <a:r>
              <a:rPr lang="it-IT" b="1" dirty="0"/>
              <a:t>+10,3%</a:t>
            </a:r>
          </a:p>
        </p:txBody>
      </p:sp>
      <p:sp>
        <p:nvSpPr>
          <p:cNvPr id="66" name="Freeform 16"/>
          <p:cNvSpPr>
            <a:spLocks/>
          </p:cNvSpPr>
          <p:nvPr/>
        </p:nvSpPr>
        <p:spPr bwMode="gray">
          <a:xfrm flipV="1">
            <a:off x="6314141" y="2204864"/>
            <a:ext cx="277540" cy="375881"/>
          </a:xfrm>
          <a:custGeom>
            <a:avLst/>
            <a:gdLst/>
            <a:ahLst/>
            <a:cxnLst>
              <a:cxn ang="0">
                <a:pos x="374" y="330"/>
              </a:cxn>
              <a:cxn ang="0">
                <a:pos x="445" y="347"/>
              </a:cxn>
              <a:cxn ang="0">
                <a:pos x="506" y="372"/>
              </a:cxn>
              <a:cxn ang="0">
                <a:pos x="562" y="404"/>
              </a:cxn>
              <a:cxn ang="0">
                <a:pos x="608" y="447"/>
              </a:cxn>
              <a:cxn ang="0">
                <a:pos x="647" y="495"/>
              </a:cxn>
              <a:cxn ang="0">
                <a:pos x="673" y="548"/>
              </a:cxn>
              <a:cxn ang="0">
                <a:pos x="689" y="606"/>
              </a:cxn>
              <a:cxn ang="0">
                <a:pos x="695" y="671"/>
              </a:cxn>
              <a:cxn ang="0">
                <a:pos x="689" y="740"/>
              </a:cxn>
              <a:cxn ang="0">
                <a:pos x="670" y="803"/>
              </a:cxn>
              <a:cxn ang="0">
                <a:pos x="637" y="861"/>
              </a:cxn>
              <a:cxn ang="0">
                <a:pos x="593" y="915"/>
              </a:cxn>
              <a:cxn ang="0">
                <a:pos x="539" y="959"/>
              </a:cxn>
              <a:cxn ang="0">
                <a:pos x="480" y="990"/>
              </a:cxn>
              <a:cxn ang="0">
                <a:pos x="416" y="1009"/>
              </a:cxn>
              <a:cxn ang="0">
                <a:pos x="345" y="1014"/>
              </a:cxn>
              <a:cxn ang="0">
                <a:pos x="276" y="1007"/>
              </a:cxn>
              <a:cxn ang="0">
                <a:pos x="211" y="988"/>
              </a:cxn>
              <a:cxn ang="0">
                <a:pos x="151" y="953"/>
              </a:cxn>
              <a:cxn ang="0">
                <a:pos x="99" y="905"/>
              </a:cxn>
              <a:cxn ang="0">
                <a:pos x="55" y="846"/>
              </a:cxn>
              <a:cxn ang="0">
                <a:pos x="25" y="780"/>
              </a:cxn>
              <a:cxn ang="0">
                <a:pos x="5" y="709"/>
              </a:cxn>
              <a:cxn ang="0">
                <a:pos x="0" y="633"/>
              </a:cxn>
              <a:cxn ang="0">
                <a:pos x="2" y="564"/>
              </a:cxn>
              <a:cxn ang="0">
                <a:pos x="11" y="496"/>
              </a:cxn>
              <a:cxn ang="0">
                <a:pos x="26" y="427"/>
              </a:cxn>
              <a:cxn ang="0">
                <a:pos x="50" y="360"/>
              </a:cxn>
              <a:cxn ang="0">
                <a:pos x="76" y="297"/>
              </a:cxn>
              <a:cxn ang="0">
                <a:pos x="109" y="237"/>
              </a:cxn>
              <a:cxn ang="0">
                <a:pos x="147" y="182"/>
              </a:cxn>
              <a:cxn ang="0">
                <a:pos x="192" y="132"/>
              </a:cxn>
              <a:cxn ang="0">
                <a:pos x="226" y="97"/>
              </a:cxn>
              <a:cxn ang="0">
                <a:pos x="268" y="65"/>
              </a:cxn>
              <a:cxn ang="0">
                <a:pos x="374" y="0"/>
              </a:cxn>
            </a:cxnLst>
            <a:rect l="0" t="0" r="r" b="b"/>
            <a:pathLst>
              <a:path w="695" h="1014">
                <a:moveTo>
                  <a:pt x="374" y="0"/>
                </a:moveTo>
                <a:lnTo>
                  <a:pt x="374" y="330"/>
                </a:lnTo>
                <a:lnTo>
                  <a:pt x="410" y="337"/>
                </a:lnTo>
                <a:lnTo>
                  <a:pt x="445" y="347"/>
                </a:lnTo>
                <a:lnTo>
                  <a:pt x="476" y="358"/>
                </a:lnTo>
                <a:lnTo>
                  <a:pt x="506" y="372"/>
                </a:lnTo>
                <a:lnTo>
                  <a:pt x="535" y="387"/>
                </a:lnTo>
                <a:lnTo>
                  <a:pt x="562" y="404"/>
                </a:lnTo>
                <a:lnTo>
                  <a:pt x="585" y="424"/>
                </a:lnTo>
                <a:lnTo>
                  <a:pt x="608" y="447"/>
                </a:lnTo>
                <a:lnTo>
                  <a:pt x="627" y="470"/>
                </a:lnTo>
                <a:lnTo>
                  <a:pt x="647" y="495"/>
                </a:lnTo>
                <a:lnTo>
                  <a:pt x="660" y="520"/>
                </a:lnTo>
                <a:lnTo>
                  <a:pt x="673" y="548"/>
                </a:lnTo>
                <a:lnTo>
                  <a:pt x="683" y="577"/>
                </a:lnTo>
                <a:lnTo>
                  <a:pt x="689" y="606"/>
                </a:lnTo>
                <a:lnTo>
                  <a:pt x="693" y="638"/>
                </a:lnTo>
                <a:lnTo>
                  <a:pt x="695" y="671"/>
                </a:lnTo>
                <a:lnTo>
                  <a:pt x="693" y="708"/>
                </a:lnTo>
                <a:lnTo>
                  <a:pt x="689" y="740"/>
                </a:lnTo>
                <a:lnTo>
                  <a:pt x="679" y="773"/>
                </a:lnTo>
                <a:lnTo>
                  <a:pt x="670" y="803"/>
                </a:lnTo>
                <a:lnTo>
                  <a:pt x="654" y="832"/>
                </a:lnTo>
                <a:lnTo>
                  <a:pt x="637" y="861"/>
                </a:lnTo>
                <a:lnTo>
                  <a:pt x="616" y="888"/>
                </a:lnTo>
                <a:lnTo>
                  <a:pt x="593" y="915"/>
                </a:lnTo>
                <a:lnTo>
                  <a:pt x="566" y="938"/>
                </a:lnTo>
                <a:lnTo>
                  <a:pt x="539" y="959"/>
                </a:lnTo>
                <a:lnTo>
                  <a:pt x="510" y="976"/>
                </a:lnTo>
                <a:lnTo>
                  <a:pt x="480" y="990"/>
                </a:lnTo>
                <a:lnTo>
                  <a:pt x="449" y="1001"/>
                </a:lnTo>
                <a:lnTo>
                  <a:pt x="416" y="1009"/>
                </a:lnTo>
                <a:lnTo>
                  <a:pt x="382" y="1013"/>
                </a:lnTo>
                <a:lnTo>
                  <a:pt x="345" y="1014"/>
                </a:lnTo>
                <a:lnTo>
                  <a:pt x="311" y="1013"/>
                </a:lnTo>
                <a:lnTo>
                  <a:pt x="276" y="1007"/>
                </a:lnTo>
                <a:lnTo>
                  <a:pt x="241" y="999"/>
                </a:lnTo>
                <a:lnTo>
                  <a:pt x="211" y="988"/>
                </a:lnTo>
                <a:lnTo>
                  <a:pt x="180" y="972"/>
                </a:lnTo>
                <a:lnTo>
                  <a:pt x="151" y="953"/>
                </a:lnTo>
                <a:lnTo>
                  <a:pt x="124" y="930"/>
                </a:lnTo>
                <a:lnTo>
                  <a:pt x="99" y="905"/>
                </a:lnTo>
                <a:lnTo>
                  <a:pt x="74" y="876"/>
                </a:lnTo>
                <a:lnTo>
                  <a:pt x="55" y="846"/>
                </a:lnTo>
                <a:lnTo>
                  <a:pt x="38" y="815"/>
                </a:lnTo>
                <a:lnTo>
                  <a:pt x="25" y="780"/>
                </a:lnTo>
                <a:lnTo>
                  <a:pt x="13" y="746"/>
                </a:lnTo>
                <a:lnTo>
                  <a:pt x="5" y="709"/>
                </a:lnTo>
                <a:lnTo>
                  <a:pt x="0" y="673"/>
                </a:lnTo>
                <a:lnTo>
                  <a:pt x="0" y="633"/>
                </a:lnTo>
                <a:lnTo>
                  <a:pt x="0" y="598"/>
                </a:lnTo>
                <a:lnTo>
                  <a:pt x="2" y="564"/>
                </a:lnTo>
                <a:lnTo>
                  <a:pt x="5" y="529"/>
                </a:lnTo>
                <a:lnTo>
                  <a:pt x="11" y="496"/>
                </a:lnTo>
                <a:lnTo>
                  <a:pt x="19" y="462"/>
                </a:lnTo>
                <a:lnTo>
                  <a:pt x="26" y="427"/>
                </a:lnTo>
                <a:lnTo>
                  <a:pt x="38" y="395"/>
                </a:lnTo>
                <a:lnTo>
                  <a:pt x="50" y="360"/>
                </a:lnTo>
                <a:lnTo>
                  <a:pt x="63" y="330"/>
                </a:lnTo>
                <a:lnTo>
                  <a:pt x="76" y="297"/>
                </a:lnTo>
                <a:lnTo>
                  <a:pt x="92" y="268"/>
                </a:lnTo>
                <a:lnTo>
                  <a:pt x="109" y="237"/>
                </a:lnTo>
                <a:lnTo>
                  <a:pt x="128" y="211"/>
                </a:lnTo>
                <a:lnTo>
                  <a:pt x="147" y="182"/>
                </a:lnTo>
                <a:lnTo>
                  <a:pt x="169" y="157"/>
                </a:lnTo>
                <a:lnTo>
                  <a:pt x="192" y="132"/>
                </a:lnTo>
                <a:lnTo>
                  <a:pt x="209" y="115"/>
                </a:lnTo>
                <a:lnTo>
                  <a:pt x="226" y="97"/>
                </a:lnTo>
                <a:lnTo>
                  <a:pt x="247" y="82"/>
                </a:lnTo>
                <a:lnTo>
                  <a:pt x="268" y="65"/>
                </a:lnTo>
                <a:lnTo>
                  <a:pt x="318" y="32"/>
                </a:lnTo>
                <a:lnTo>
                  <a:pt x="374" y="0"/>
                </a:ln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7" name="Freeform 17"/>
          <p:cNvSpPr>
            <a:spLocks/>
          </p:cNvSpPr>
          <p:nvPr/>
        </p:nvSpPr>
        <p:spPr bwMode="gray">
          <a:xfrm flipV="1">
            <a:off x="6491341" y="2204865"/>
            <a:ext cx="277540" cy="375881"/>
          </a:xfrm>
          <a:custGeom>
            <a:avLst/>
            <a:gdLst/>
            <a:ahLst/>
            <a:cxnLst>
              <a:cxn ang="0">
                <a:pos x="378" y="330"/>
              </a:cxn>
              <a:cxn ang="0">
                <a:pos x="447" y="345"/>
              </a:cxn>
              <a:cxn ang="0">
                <a:pos x="508" y="370"/>
              </a:cxn>
              <a:cxn ang="0">
                <a:pos x="562" y="402"/>
              </a:cxn>
              <a:cxn ang="0">
                <a:pos x="610" y="445"/>
              </a:cxn>
              <a:cxn ang="0">
                <a:pos x="647" y="493"/>
              </a:cxn>
              <a:cxn ang="0">
                <a:pos x="673" y="548"/>
              </a:cxn>
              <a:cxn ang="0">
                <a:pos x="689" y="608"/>
              </a:cxn>
              <a:cxn ang="0">
                <a:pos x="695" y="671"/>
              </a:cxn>
              <a:cxn ang="0">
                <a:pos x="689" y="740"/>
              </a:cxn>
              <a:cxn ang="0">
                <a:pos x="670" y="803"/>
              </a:cxn>
              <a:cxn ang="0">
                <a:pos x="639" y="861"/>
              </a:cxn>
              <a:cxn ang="0">
                <a:pos x="595" y="915"/>
              </a:cxn>
              <a:cxn ang="0">
                <a:pos x="541" y="959"/>
              </a:cxn>
              <a:cxn ang="0">
                <a:pos x="483" y="990"/>
              </a:cxn>
              <a:cxn ang="0">
                <a:pos x="418" y="1009"/>
              </a:cxn>
              <a:cxn ang="0">
                <a:pos x="349" y="1014"/>
              </a:cxn>
              <a:cxn ang="0">
                <a:pos x="276" y="1007"/>
              </a:cxn>
              <a:cxn ang="0">
                <a:pos x="211" y="988"/>
              </a:cxn>
              <a:cxn ang="0">
                <a:pos x="153" y="953"/>
              </a:cxn>
              <a:cxn ang="0">
                <a:pos x="99" y="905"/>
              </a:cxn>
              <a:cxn ang="0">
                <a:pos x="55" y="846"/>
              </a:cxn>
              <a:cxn ang="0">
                <a:pos x="25" y="780"/>
              </a:cxn>
              <a:cxn ang="0">
                <a:pos x="5" y="709"/>
              </a:cxn>
              <a:cxn ang="0">
                <a:pos x="0" y="633"/>
              </a:cxn>
              <a:cxn ang="0">
                <a:pos x="2" y="566"/>
              </a:cxn>
              <a:cxn ang="0">
                <a:pos x="11" y="498"/>
              </a:cxn>
              <a:cxn ang="0">
                <a:pos x="27" y="431"/>
              </a:cxn>
              <a:cxn ang="0">
                <a:pos x="48" y="366"/>
              </a:cxn>
              <a:cxn ang="0">
                <a:pos x="75" y="305"/>
              </a:cxn>
              <a:cxn ang="0">
                <a:pos x="107" y="247"/>
              </a:cxn>
              <a:cxn ang="0">
                <a:pos x="144" y="191"/>
              </a:cxn>
              <a:cxn ang="0">
                <a:pos x="186" y="140"/>
              </a:cxn>
              <a:cxn ang="0">
                <a:pos x="226" y="103"/>
              </a:cxn>
              <a:cxn ang="0">
                <a:pos x="270" y="67"/>
              </a:cxn>
              <a:cxn ang="0">
                <a:pos x="322" y="32"/>
              </a:cxn>
              <a:cxn ang="0">
                <a:pos x="378" y="0"/>
              </a:cxn>
            </a:cxnLst>
            <a:rect l="0" t="0" r="r" b="b"/>
            <a:pathLst>
              <a:path w="695" h="1014">
                <a:moveTo>
                  <a:pt x="378" y="0"/>
                </a:moveTo>
                <a:lnTo>
                  <a:pt x="378" y="330"/>
                </a:lnTo>
                <a:lnTo>
                  <a:pt x="412" y="337"/>
                </a:lnTo>
                <a:lnTo>
                  <a:pt x="447" y="345"/>
                </a:lnTo>
                <a:lnTo>
                  <a:pt x="478" y="356"/>
                </a:lnTo>
                <a:lnTo>
                  <a:pt x="508" y="370"/>
                </a:lnTo>
                <a:lnTo>
                  <a:pt x="537" y="385"/>
                </a:lnTo>
                <a:lnTo>
                  <a:pt x="562" y="402"/>
                </a:lnTo>
                <a:lnTo>
                  <a:pt x="587" y="422"/>
                </a:lnTo>
                <a:lnTo>
                  <a:pt x="610" y="445"/>
                </a:lnTo>
                <a:lnTo>
                  <a:pt x="629" y="468"/>
                </a:lnTo>
                <a:lnTo>
                  <a:pt x="647" y="493"/>
                </a:lnTo>
                <a:lnTo>
                  <a:pt x="662" y="520"/>
                </a:lnTo>
                <a:lnTo>
                  <a:pt x="673" y="548"/>
                </a:lnTo>
                <a:lnTo>
                  <a:pt x="683" y="577"/>
                </a:lnTo>
                <a:lnTo>
                  <a:pt x="689" y="608"/>
                </a:lnTo>
                <a:lnTo>
                  <a:pt x="693" y="638"/>
                </a:lnTo>
                <a:lnTo>
                  <a:pt x="695" y="671"/>
                </a:lnTo>
                <a:lnTo>
                  <a:pt x="693" y="708"/>
                </a:lnTo>
                <a:lnTo>
                  <a:pt x="689" y="740"/>
                </a:lnTo>
                <a:lnTo>
                  <a:pt x="681" y="773"/>
                </a:lnTo>
                <a:lnTo>
                  <a:pt x="670" y="803"/>
                </a:lnTo>
                <a:lnTo>
                  <a:pt x="656" y="832"/>
                </a:lnTo>
                <a:lnTo>
                  <a:pt x="639" y="861"/>
                </a:lnTo>
                <a:lnTo>
                  <a:pt x="618" y="888"/>
                </a:lnTo>
                <a:lnTo>
                  <a:pt x="595" y="915"/>
                </a:lnTo>
                <a:lnTo>
                  <a:pt x="568" y="938"/>
                </a:lnTo>
                <a:lnTo>
                  <a:pt x="541" y="959"/>
                </a:lnTo>
                <a:lnTo>
                  <a:pt x="512" y="976"/>
                </a:lnTo>
                <a:lnTo>
                  <a:pt x="483" y="990"/>
                </a:lnTo>
                <a:lnTo>
                  <a:pt x="451" y="1001"/>
                </a:lnTo>
                <a:lnTo>
                  <a:pt x="418" y="1009"/>
                </a:lnTo>
                <a:lnTo>
                  <a:pt x="384" y="1013"/>
                </a:lnTo>
                <a:lnTo>
                  <a:pt x="349" y="1014"/>
                </a:lnTo>
                <a:lnTo>
                  <a:pt x="313" y="1013"/>
                </a:lnTo>
                <a:lnTo>
                  <a:pt x="276" y="1007"/>
                </a:lnTo>
                <a:lnTo>
                  <a:pt x="243" y="999"/>
                </a:lnTo>
                <a:lnTo>
                  <a:pt x="211" y="988"/>
                </a:lnTo>
                <a:lnTo>
                  <a:pt x="182" y="972"/>
                </a:lnTo>
                <a:lnTo>
                  <a:pt x="153" y="953"/>
                </a:lnTo>
                <a:lnTo>
                  <a:pt x="124" y="930"/>
                </a:lnTo>
                <a:lnTo>
                  <a:pt x="99" y="905"/>
                </a:lnTo>
                <a:lnTo>
                  <a:pt x="76" y="876"/>
                </a:lnTo>
                <a:lnTo>
                  <a:pt x="55" y="846"/>
                </a:lnTo>
                <a:lnTo>
                  <a:pt x="38" y="815"/>
                </a:lnTo>
                <a:lnTo>
                  <a:pt x="25" y="780"/>
                </a:lnTo>
                <a:lnTo>
                  <a:pt x="13" y="746"/>
                </a:lnTo>
                <a:lnTo>
                  <a:pt x="5" y="709"/>
                </a:lnTo>
                <a:lnTo>
                  <a:pt x="0" y="673"/>
                </a:lnTo>
                <a:lnTo>
                  <a:pt x="0" y="633"/>
                </a:lnTo>
                <a:lnTo>
                  <a:pt x="0" y="600"/>
                </a:lnTo>
                <a:lnTo>
                  <a:pt x="2" y="566"/>
                </a:lnTo>
                <a:lnTo>
                  <a:pt x="5" y="531"/>
                </a:lnTo>
                <a:lnTo>
                  <a:pt x="11" y="498"/>
                </a:lnTo>
                <a:lnTo>
                  <a:pt x="19" y="464"/>
                </a:lnTo>
                <a:lnTo>
                  <a:pt x="27" y="431"/>
                </a:lnTo>
                <a:lnTo>
                  <a:pt x="36" y="399"/>
                </a:lnTo>
                <a:lnTo>
                  <a:pt x="48" y="366"/>
                </a:lnTo>
                <a:lnTo>
                  <a:pt x="61" y="335"/>
                </a:lnTo>
                <a:lnTo>
                  <a:pt x="75" y="305"/>
                </a:lnTo>
                <a:lnTo>
                  <a:pt x="90" y="276"/>
                </a:lnTo>
                <a:lnTo>
                  <a:pt x="107" y="247"/>
                </a:lnTo>
                <a:lnTo>
                  <a:pt x="124" y="218"/>
                </a:lnTo>
                <a:lnTo>
                  <a:pt x="144" y="191"/>
                </a:lnTo>
                <a:lnTo>
                  <a:pt x="165" y="165"/>
                </a:lnTo>
                <a:lnTo>
                  <a:pt x="186" y="140"/>
                </a:lnTo>
                <a:lnTo>
                  <a:pt x="205" y="120"/>
                </a:lnTo>
                <a:lnTo>
                  <a:pt x="226" y="103"/>
                </a:lnTo>
                <a:lnTo>
                  <a:pt x="247" y="84"/>
                </a:lnTo>
                <a:lnTo>
                  <a:pt x="270" y="67"/>
                </a:lnTo>
                <a:lnTo>
                  <a:pt x="295" y="49"/>
                </a:lnTo>
                <a:lnTo>
                  <a:pt x="322" y="32"/>
                </a:lnTo>
                <a:lnTo>
                  <a:pt x="349" y="15"/>
                </a:lnTo>
                <a:lnTo>
                  <a:pt x="378" y="0"/>
                </a:lnTo>
                <a:close/>
              </a:path>
            </a:pathLst>
          </a:custGeom>
          <a:solidFill>
            <a:srgbClr val="C00000">
              <a:alpha val="50196"/>
            </a:srgbClr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r" rtl="0" eaLnBrk="0" fontAlgn="base" hangingPunct="0">
              <a:spcBef>
                <a:spcPct val="2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65" name="Straight Connector 15"/>
          <p:cNvCxnSpPr/>
          <p:nvPr/>
        </p:nvCxnSpPr>
        <p:spPr bwMode="gray">
          <a:xfrm>
            <a:off x="6216491" y="2204865"/>
            <a:ext cx="0" cy="1066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8" name="Group 13"/>
          <p:cNvGrpSpPr>
            <a:grpSpLocks noChangeAspect="1"/>
          </p:cNvGrpSpPr>
          <p:nvPr/>
        </p:nvGrpSpPr>
        <p:grpSpPr bwMode="gray">
          <a:xfrm flipV="1">
            <a:off x="6314141" y="3414826"/>
            <a:ext cx="454740" cy="375882"/>
            <a:chOff x="1104151" y="9704065"/>
            <a:chExt cx="787684" cy="701407"/>
          </a:xfrm>
          <a:solidFill>
            <a:srgbClr val="FFFF66"/>
          </a:solidFill>
        </p:grpSpPr>
        <p:sp>
          <p:nvSpPr>
            <p:cNvPr id="69" name="Freeform 16"/>
            <p:cNvSpPr>
              <a:spLocks/>
            </p:cNvSpPr>
            <p:nvPr/>
          </p:nvSpPr>
          <p:spPr bwMode="gray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70" name="Freeform 17"/>
            <p:cNvSpPr>
              <a:spLocks/>
            </p:cNvSpPr>
            <p:nvPr/>
          </p:nvSpPr>
          <p:spPr bwMode="gray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FFFF66">
                <a:alpha val="50196"/>
              </a:srgbClr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71" name="Straight Connector 15"/>
          <p:cNvCxnSpPr/>
          <p:nvPr/>
        </p:nvCxnSpPr>
        <p:spPr bwMode="gray">
          <a:xfrm>
            <a:off x="6216491" y="3414827"/>
            <a:ext cx="0" cy="1066200"/>
          </a:xfrm>
          <a:prstGeom prst="line">
            <a:avLst/>
          </a:prstGeom>
          <a:noFill/>
          <a:ln w="76200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2" name="Group 13"/>
          <p:cNvGrpSpPr>
            <a:grpSpLocks noChangeAspect="1"/>
          </p:cNvGrpSpPr>
          <p:nvPr/>
        </p:nvGrpSpPr>
        <p:grpSpPr bwMode="gray">
          <a:xfrm flipV="1">
            <a:off x="6314141" y="4575338"/>
            <a:ext cx="454740" cy="375882"/>
            <a:chOff x="1104151" y="9704065"/>
            <a:chExt cx="787684" cy="701407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3" name="Freeform 16"/>
            <p:cNvSpPr>
              <a:spLocks/>
            </p:cNvSpPr>
            <p:nvPr/>
          </p:nvSpPr>
          <p:spPr bwMode="gray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952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  <p:sp>
          <p:nvSpPr>
            <p:cNvPr id="74" name="Freeform 17"/>
            <p:cNvSpPr>
              <a:spLocks/>
            </p:cNvSpPr>
            <p:nvPr/>
          </p:nvSpPr>
          <p:spPr bwMode="gray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93CDDD">
                <a:alpha val="5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dirty="0">
                <a:solidFill>
                  <a:prstClr val="black"/>
                </a:solidFill>
                <a:latin typeface="Arial"/>
                <a:cs typeface="+mn-cs"/>
              </a:endParaRPr>
            </a:p>
          </p:txBody>
        </p:sp>
      </p:grpSp>
      <p:cxnSp>
        <p:nvCxnSpPr>
          <p:cNvPr id="75" name="Straight Connector 15"/>
          <p:cNvCxnSpPr/>
          <p:nvPr/>
        </p:nvCxnSpPr>
        <p:spPr bwMode="gray">
          <a:xfrm>
            <a:off x="6216491" y="4575339"/>
            <a:ext cx="0" cy="1066200"/>
          </a:xfrm>
          <a:prstGeom prst="line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extBox 9"/>
          <p:cNvSpPr txBox="1"/>
          <p:nvPr/>
        </p:nvSpPr>
        <p:spPr>
          <a:xfrm>
            <a:off x="6888264" y="2237963"/>
            <a:ext cx="293460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Impulso aggiuntivo alla crescita dei server grazie alla realizzazione di nuovi Data Center</a:t>
            </a:r>
          </a:p>
        </p:txBody>
      </p:sp>
      <p:sp>
        <p:nvSpPr>
          <p:cNvPr id="77" name="TextBox 9"/>
          <p:cNvSpPr txBox="1"/>
          <p:nvPr/>
        </p:nvSpPr>
        <p:spPr>
          <a:xfrm>
            <a:off x="6931451" y="3329116"/>
            <a:ext cx="289141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Diminuzione dei PC in unità ma incremento in valore grazie alle configurazione più performanti dei sistemi</a:t>
            </a:r>
          </a:p>
        </p:txBody>
      </p:sp>
      <p:sp>
        <p:nvSpPr>
          <p:cNvPr id="78" name="TextBox 9"/>
          <p:cNvSpPr txBox="1"/>
          <p:nvPr/>
        </p:nvSpPr>
        <p:spPr>
          <a:xfrm>
            <a:off x="6888563" y="4609083"/>
            <a:ext cx="293430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Concorrenza dei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tablet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professionali configurati per un utilizzo laptop-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like</a:t>
            </a:r>
            <a:endParaRPr kumimoji="0" lang="it-IT" sz="1800" b="1" i="1" dirty="0">
              <a:solidFill>
                <a:srgbClr val="222223"/>
              </a:solidFill>
              <a:latin typeface="Calibri"/>
            </a:endParaRPr>
          </a:p>
        </p:txBody>
      </p:sp>
      <p:sp>
        <p:nvSpPr>
          <p:cNvPr id="32" name="Ovale 31"/>
          <p:cNvSpPr/>
          <p:nvPr/>
        </p:nvSpPr>
        <p:spPr bwMode="auto">
          <a:xfrm>
            <a:off x="3068041" y="1412776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33" name="Ovale 32"/>
          <p:cNvSpPr/>
          <p:nvPr/>
        </p:nvSpPr>
        <p:spPr bwMode="auto">
          <a:xfrm>
            <a:off x="1412033" y="1297448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3" name="Callout: freccia in su 2"/>
          <p:cNvSpPr/>
          <p:nvPr/>
        </p:nvSpPr>
        <p:spPr bwMode="auto">
          <a:xfrm>
            <a:off x="3037601" y="2092877"/>
            <a:ext cx="684307" cy="511222"/>
          </a:xfrm>
          <a:prstGeom prst="up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35" name="Callout: freccia in su 34"/>
          <p:cNvSpPr/>
          <p:nvPr/>
        </p:nvSpPr>
        <p:spPr bwMode="auto">
          <a:xfrm flipV="1">
            <a:off x="3037600" y="4374299"/>
            <a:ext cx="684307" cy="511222"/>
          </a:xfrm>
          <a:prstGeom prst="up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9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Grafico 19"/>
          <p:cNvGraphicFramePr/>
          <p:nvPr>
            <p:extLst>
              <p:ext uri="{D42A27DB-BD31-4B8C-83A1-F6EECF244321}">
                <p14:modId xmlns:p14="http://schemas.microsoft.com/office/powerpoint/2010/main" val="1435526796"/>
              </p:ext>
            </p:extLst>
          </p:nvPr>
        </p:nvGraphicFramePr>
        <p:xfrm>
          <a:off x="4888768" y="1382715"/>
          <a:ext cx="4953000" cy="456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975381" y="5957046"/>
            <a:ext cx="40069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cube, Ottobre 2016</a:t>
            </a:r>
          </a:p>
        </p:txBody>
      </p:sp>
      <p:cxnSp>
        <p:nvCxnSpPr>
          <p:cNvPr id="4" name="Connettore 1 3"/>
          <p:cNvCxnSpPr/>
          <p:nvPr/>
        </p:nvCxnSpPr>
        <p:spPr bwMode="auto">
          <a:xfrm>
            <a:off x="4953000" y="1300118"/>
            <a:ext cx="0" cy="464916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CasellaDiTesto 36"/>
          <p:cNvSpPr txBox="1"/>
          <p:nvPr/>
        </p:nvSpPr>
        <p:spPr>
          <a:xfrm>
            <a:off x="5392825" y="1269758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Tablet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Vendite di PC e Tablet : un confronto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graphicFrame>
        <p:nvGraphicFramePr>
          <p:cNvPr id="64" name="Grafico 63"/>
          <p:cNvGraphicFramePr/>
          <p:nvPr>
            <p:extLst>
              <p:ext uri="{D42A27DB-BD31-4B8C-83A1-F6EECF244321}">
                <p14:modId xmlns:p14="http://schemas.microsoft.com/office/powerpoint/2010/main" val="2827589678"/>
              </p:ext>
            </p:extLst>
          </p:nvPr>
        </p:nvGraphicFramePr>
        <p:xfrm>
          <a:off x="-22313" y="2038635"/>
          <a:ext cx="4953000" cy="4721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0" name="CasellaDiTesto 79"/>
          <p:cNvSpPr txBox="1"/>
          <p:nvPr/>
        </p:nvSpPr>
        <p:spPr>
          <a:xfrm>
            <a:off x="560512" y="126975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2">
                    <a:lumMod val="75000"/>
                  </a:schemeClr>
                </a:solidFill>
              </a:rPr>
              <a:t>PC</a:t>
            </a:r>
          </a:p>
        </p:txBody>
      </p:sp>
      <p:sp>
        <p:nvSpPr>
          <p:cNvPr id="61" name="CasellaDiTesto 11"/>
          <p:cNvSpPr txBox="1">
            <a:spLocks noChangeArrowheads="1"/>
          </p:cNvSpPr>
          <p:nvPr/>
        </p:nvSpPr>
        <p:spPr bwMode="auto">
          <a:xfrm>
            <a:off x="-27204" y="994669"/>
            <a:ext cx="5636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b="0" dirty="0">
                <a:latin typeface="Symbol" pitchFamily="18" charset="2"/>
              </a:rPr>
              <a:t>D</a:t>
            </a:r>
            <a:r>
              <a:rPr lang="it-IT" b="0" dirty="0"/>
              <a:t>% in unità rispetto al semestre corrispondente dell’anno precedente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126283" y="1710100"/>
            <a:ext cx="867807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C00000"/>
                </a:solidFill>
              </a:rPr>
              <a:t>-14,0%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743067" y="2102795"/>
            <a:ext cx="756570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sz="1600" b="1" i="1" dirty="0">
                <a:solidFill>
                  <a:srgbClr val="C00000"/>
                </a:solidFill>
              </a:rPr>
              <a:t>-6,7%</a:t>
            </a:r>
          </a:p>
        </p:txBody>
      </p:sp>
      <p:sp>
        <p:nvSpPr>
          <p:cNvPr id="12" name="Ovale 11"/>
          <p:cNvSpPr/>
          <p:nvPr/>
        </p:nvSpPr>
        <p:spPr bwMode="auto">
          <a:xfrm>
            <a:off x="6129859" y="1676105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7720640" y="2052006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34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Mercato del Software e delle Soluzioni ICT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-10830" y="960983"/>
            <a:ext cx="2731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Valori in Milioni di Euro e in %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0" y="980728"/>
            <a:ext cx="5384800" cy="5190169"/>
            <a:chOff x="0" y="1227666"/>
            <a:chExt cx="5025008" cy="5297112"/>
          </a:xfrm>
          <a:noFill/>
        </p:grpSpPr>
        <p:graphicFrame>
          <p:nvGraphicFramePr>
            <p:cNvPr id="7" name="Grafico 6"/>
            <p:cNvGraphicFramePr/>
            <p:nvPr>
              <p:extLst>
                <p:ext uri="{D42A27DB-BD31-4B8C-83A1-F6EECF244321}">
                  <p14:modId xmlns:p14="http://schemas.microsoft.com/office/powerpoint/2010/main" val="1134995414"/>
                </p:ext>
              </p:extLst>
            </p:nvPr>
          </p:nvGraphicFramePr>
          <p:xfrm>
            <a:off x="56456" y="1227666"/>
            <a:ext cx="4968552" cy="515366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4" name="Text Box 14"/>
            <p:cNvSpPr txBox="1">
              <a:spLocks noChangeArrowheads="1"/>
            </p:cNvSpPr>
            <p:nvPr/>
          </p:nvSpPr>
          <p:spPr bwMode="auto">
            <a:xfrm>
              <a:off x="0" y="6242071"/>
              <a:ext cx="3739203" cy="2827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200" b="1" dirty="0">
                  <a:solidFill>
                    <a:schemeClr val="tx2">
                      <a:lumMod val="75000"/>
                    </a:schemeClr>
                  </a:solidFill>
                </a:rPr>
                <a:t>Fonte: Assinform/ </a:t>
              </a:r>
              <a:r>
                <a:rPr lang="it-IT" sz="1200" b="1" dirty="0" err="1">
                  <a:solidFill>
                    <a:schemeClr val="tx2">
                      <a:lumMod val="75000"/>
                    </a:schemeClr>
                  </a:solidFill>
                </a:rPr>
                <a:t>NetConsulting</a:t>
              </a:r>
              <a:r>
                <a:rPr lang="it-IT" sz="1200" b="1" baseline="30000" dirty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it-IT" sz="1200" b="1" dirty="0">
                  <a:solidFill>
                    <a:schemeClr val="tx2">
                      <a:lumMod val="75000"/>
                    </a:schemeClr>
                  </a:solidFill>
                </a:rPr>
                <a:t>cube, Ottobre 2016</a:t>
              </a:r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625274" y="1912300"/>
              <a:ext cx="697627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it-IT" sz="1600" b="1" dirty="0">
                  <a:solidFill>
                    <a:schemeClr val="tx2">
                      <a:lumMod val="75000"/>
                    </a:schemeClr>
                  </a:solidFill>
                </a:rPr>
                <a:t>2.615</a:t>
              </a:r>
              <a:endParaRPr lang="it-IT" sz="18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506261" y="4654778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-1,2%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1460326" y="2635096"/>
            <a:ext cx="724615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+5,8%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482612" y="4078714"/>
            <a:ext cx="724615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+2,6%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421198" y="1320702"/>
            <a:ext cx="724614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3">
                    <a:lumMod val="50000"/>
                  </a:schemeClr>
                </a:solidFill>
              </a:rPr>
              <a:t>+4,5%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2310836" y="1600373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2.732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111429" y="1212039"/>
            <a:ext cx="724614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it-IT" b="1" i="1" dirty="0">
                <a:solidFill>
                  <a:schemeClr val="accent3">
                    <a:lumMod val="50000"/>
                  </a:schemeClr>
                </a:solidFill>
              </a:rPr>
              <a:t>+4,8%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012900" y="143109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2.863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110843" y="2615047"/>
            <a:ext cx="724615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+7,1%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130998" y="4006218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-0,3%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3151151" y="4628095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-0,4%</a:t>
            </a:r>
          </a:p>
        </p:txBody>
      </p:sp>
      <p:sp>
        <p:nvSpPr>
          <p:cNvPr id="49" name="Oval Callout 45"/>
          <p:cNvSpPr/>
          <p:nvPr/>
        </p:nvSpPr>
        <p:spPr>
          <a:xfrm>
            <a:off x="5196157" y="1218783"/>
            <a:ext cx="4248720" cy="1642351"/>
          </a:xfrm>
          <a:custGeom>
            <a:avLst/>
            <a:gdLst/>
            <a:ahLst/>
            <a:cxnLst/>
            <a:rect l="l" t="t" r="r" b="b"/>
            <a:pathLst>
              <a:path w="2102533" h="1408326">
                <a:moveTo>
                  <a:pt x="1052561" y="61493"/>
                </a:moveTo>
                <a:cubicBezTo>
                  <a:pt x="520498" y="61493"/>
                  <a:pt x="89176" y="345314"/>
                  <a:pt x="89176" y="695426"/>
                </a:cubicBezTo>
                <a:cubicBezTo>
                  <a:pt x="89176" y="1045538"/>
                  <a:pt x="520498" y="1329359"/>
                  <a:pt x="1052561" y="1329359"/>
                </a:cubicBezTo>
                <a:cubicBezTo>
                  <a:pt x="1584624" y="1329359"/>
                  <a:pt x="2015946" y="1045538"/>
                  <a:pt x="2015946" y="695426"/>
                </a:cubicBezTo>
                <a:cubicBezTo>
                  <a:pt x="2015946" y="345314"/>
                  <a:pt x="1584624" y="61493"/>
                  <a:pt x="1052561" y="61493"/>
                </a:cubicBezTo>
                <a:close/>
                <a:moveTo>
                  <a:pt x="988582" y="1254"/>
                </a:moveTo>
                <a:cubicBezTo>
                  <a:pt x="1286486" y="-10683"/>
                  <a:pt x="1583609" y="62880"/>
                  <a:pt x="1799808" y="209798"/>
                </a:cubicBezTo>
                <a:cubicBezTo>
                  <a:pt x="2293262" y="545125"/>
                  <a:pt x="2165888" y="1104205"/>
                  <a:pt x="1545592" y="1325626"/>
                </a:cubicBezTo>
                <a:cubicBezTo>
                  <a:pt x="1195411" y="1450627"/>
                  <a:pt x="770008" y="1432838"/>
                  <a:pt x="445744" y="1279633"/>
                </a:cubicBezTo>
                <a:lnTo>
                  <a:pt x="52572" y="1346148"/>
                </a:lnTo>
                <a:lnTo>
                  <a:pt x="168098" y="1085715"/>
                </a:lnTo>
                <a:cubicBezTo>
                  <a:pt x="-197697" y="705558"/>
                  <a:pt x="58676" y="196228"/>
                  <a:pt x="693386" y="42140"/>
                </a:cubicBezTo>
                <a:cubicBezTo>
                  <a:pt x="789892" y="18712"/>
                  <a:pt x="889280" y="5233"/>
                  <a:pt x="988582" y="125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i="1" dirty="0">
                <a:solidFill>
                  <a:schemeClr val="tx1"/>
                </a:solidFill>
              </a:rPr>
              <a:t>Crescono le componenti pure </a:t>
            </a:r>
            <a:r>
              <a:rPr lang="it-IT" sz="1200" b="1" i="1" dirty="0" err="1">
                <a:solidFill>
                  <a:schemeClr val="tx1"/>
                </a:solidFill>
              </a:rPr>
              <a:t>digital</a:t>
            </a:r>
            <a:endParaRPr lang="it-IT" sz="1200" b="1" i="1" dirty="0">
              <a:solidFill>
                <a:schemeClr val="tx1"/>
              </a:solidFill>
            </a:endParaRPr>
          </a:p>
          <a:p>
            <a:r>
              <a:rPr lang="it-IT" sz="1200" b="1" i="1" dirty="0">
                <a:solidFill>
                  <a:schemeClr val="tx1"/>
                </a:solidFill>
              </a:rPr>
              <a:t>In crescita la migrazione verso</a:t>
            </a:r>
            <a:br>
              <a:rPr lang="it-IT" sz="1200" b="1" i="1" dirty="0">
                <a:solidFill>
                  <a:schemeClr val="tx1"/>
                </a:solidFill>
              </a:rPr>
            </a:br>
            <a:r>
              <a:rPr lang="it-IT" sz="1200" b="1" i="1" dirty="0">
                <a:solidFill>
                  <a:schemeClr val="tx1"/>
                </a:solidFill>
              </a:rPr>
              <a:t>piattaforme </a:t>
            </a:r>
            <a:r>
              <a:rPr lang="it-IT" sz="1200" b="1" i="1" dirty="0" err="1">
                <a:solidFill>
                  <a:schemeClr val="tx1"/>
                </a:solidFill>
              </a:rPr>
              <a:t>Cloud</a:t>
            </a:r>
            <a:endParaRPr lang="it-IT" sz="1200" b="1" i="1" dirty="0">
              <a:solidFill>
                <a:schemeClr val="tx1"/>
              </a:solidFill>
            </a:endParaRPr>
          </a:p>
          <a:p>
            <a:pPr algn="ctr"/>
            <a:r>
              <a:rPr lang="it-IT" sz="1200" b="1" i="1" dirty="0">
                <a:solidFill>
                  <a:schemeClr val="tx1"/>
                </a:solidFill>
              </a:rPr>
              <a:t>Evoluzione delle soluzioni esistenti verso</a:t>
            </a:r>
            <a:br>
              <a:rPr lang="it-IT" sz="1200" b="1" i="1" dirty="0">
                <a:solidFill>
                  <a:schemeClr val="tx1"/>
                </a:solidFill>
              </a:rPr>
            </a:br>
            <a:r>
              <a:rPr lang="it-IT" sz="1200" b="1" i="1" dirty="0">
                <a:solidFill>
                  <a:schemeClr val="tx1"/>
                </a:solidFill>
              </a:rPr>
              <a:t>i nuovi paradigmi</a:t>
            </a:r>
            <a:br>
              <a:rPr lang="it-IT" sz="1200" b="1" i="1" dirty="0">
                <a:solidFill>
                  <a:schemeClr val="tx1"/>
                </a:solidFill>
              </a:rPr>
            </a:br>
            <a:r>
              <a:rPr lang="it-IT" sz="1200" b="1" i="1" dirty="0">
                <a:solidFill>
                  <a:schemeClr val="tx1"/>
                </a:solidFill>
              </a:rPr>
              <a:t>Rinnovo tecnologico del parco</a:t>
            </a:r>
            <a:br>
              <a:rPr lang="it-IT" sz="1200" b="1" i="1" dirty="0">
                <a:solidFill>
                  <a:schemeClr val="tx1"/>
                </a:solidFill>
              </a:rPr>
            </a:br>
            <a:r>
              <a:rPr lang="it-IT" sz="1200" b="1" i="1" dirty="0">
                <a:solidFill>
                  <a:schemeClr val="tx1"/>
                </a:solidFill>
              </a:rPr>
              <a:t>installato</a:t>
            </a:r>
          </a:p>
        </p:txBody>
      </p:sp>
      <p:grpSp>
        <p:nvGrpSpPr>
          <p:cNvPr id="5" name="Gruppo 4"/>
          <p:cNvGrpSpPr/>
          <p:nvPr/>
        </p:nvGrpSpPr>
        <p:grpSpPr>
          <a:xfrm>
            <a:off x="5519694" y="3272902"/>
            <a:ext cx="2868865" cy="1408335"/>
            <a:chOff x="6107193" y="2950024"/>
            <a:chExt cx="2868865" cy="1408335"/>
          </a:xfrm>
        </p:grpSpPr>
        <p:sp>
          <p:nvSpPr>
            <p:cNvPr id="28" name="Oval Callout 41"/>
            <p:cNvSpPr/>
            <p:nvPr/>
          </p:nvSpPr>
          <p:spPr>
            <a:xfrm rot="480000" flipV="1">
              <a:off x="6107193" y="2950024"/>
              <a:ext cx="2868865" cy="1408335"/>
            </a:xfrm>
            <a:custGeom>
              <a:avLst/>
              <a:gdLst/>
              <a:ahLst/>
              <a:cxnLst/>
              <a:rect l="l" t="t" r="r" b="b"/>
              <a:pathLst>
                <a:path w="2111504" h="1408335">
                  <a:moveTo>
                    <a:pt x="1061450" y="61477"/>
                  </a:moveTo>
                  <a:cubicBezTo>
                    <a:pt x="529387" y="61477"/>
                    <a:pt x="98065" y="345298"/>
                    <a:pt x="98065" y="695410"/>
                  </a:cubicBezTo>
                  <a:cubicBezTo>
                    <a:pt x="98065" y="1045522"/>
                    <a:pt x="529387" y="1329343"/>
                    <a:pt x="1061450" y="1329343"/>
                  </a:cubicBezTo>
                  <a:cubicBezTo>
                    <a:pt x="1593513" y="1329343"/>
                    <a:pt x="2024835" y="1045522"/>
                    <a:pt x="2024835" y="695410"/>
                  </a:cubicBezTo>
                  <a:cubicBezTo>
                    <a:pt x="2024835" y="345298"/>
                    <a:pt x="1593513" y="61477"/>
                    <a:pt x="1061450" y="61477"/>
                  </a:cubicBezTo>
                  <a:close/>
                  <a:moveTo>
                    <a:pt x="1092913" y="335"/>
                  </a:moveTo>
                  <a:cubicBezTo>
                    <a:pt x="1237531" y="3327"/>
                    <a:pt x="1382142" y="26337"/>
                    <a:pt x="1517258" y="70045"/>
                  </a:cubicBezTo>
                  <a:cubicBezTo>
                    <a:pt x="2146500" y="273596"/>
                    <a:pt x="2309571" y="824246"/>
                    <a:pt x="1843990" y="1173340"/>
                  </a:cubicBezTo>
                  <a:cubicBezTo>
                    <a:pt x="1565894" y="1381858"/>
                    <a:pt x="1129991" y="1460362"/>
                    <a:pt x="733335" y="1373364"/>
                  </a:cubicBezTo>
                  <a:cubicBezTo>
                    <a:pt x="98805" y="1234193"/>
                    <a:pt x="-183723" y="739045"/>
                    <a:pt x="150413" y="351759"/>
                  </a:cubicBezTo>
                  <a:lnTo>
                    <a:pt x="0" y="85954"/>
                  </a:lnTo>
                  <a:lnTo>
                    <a:pt x="413699" y="149049"/>
                  </a:lnTo>
                  <a:cubicBezTo>
                    <a:pt x="610835" y="45968"/>
                    <a:pt x="851883" y="-4652"/>
                    <a:pt x="1092913" y="33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348422" y="3331025"/>
              <a:ext cx="233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i="1" dirty="0">
                  <a:solidFill>
                    <a:schemeClr val="tx1"/>
                  </a:solidFill>
                  <a:latin typeface="+mn-lt"/>
                </a:rPr>
                <a:t>Forte concorrenza dei servizi </a:t>
              </a:r>
              <a:r>
                <a:rPr lang="it-IT" sz="1200" b="1" i="1" dirty="0" err="1">
                  <a:solidFill>
                    <a:schemeClr val="tx1"/>
                  </a:solidFill>
                  <a:latin typeface="+mn-lt"/>
                </a:rPr>
                <a:t>Cloud</a:t>
              </a:r>
              <a:r>
                <a:rPr lang="it-IT" sz="1200" b="1" i="1" dirty="0">
                  <a:solidFill>
                    <a:schemeClr val="tx1"/>
                  </a:solidFill>
                  <a:latin typeface="+mn-lt"/>
                </a:rPr>
                <a:t> e di Outsourcing infrastrutturale</a:t>
              </a:r>
            </a:p>
          </p:txBody>
        </p:sp>
      </p:grpSp>
      <p:sp>
        <p:nvSpPr>
          <p:cNvPr id="29" name="Ovale 28"/>
          <p:cNvSpPr/>
          <p:nvPr/>
        </p:nvSpPr>
        <p:spPr bwMode="auto">
          <a:xfrm>
            <a:off x="1378741" y="1227876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30" name="Ovale 29"/>
          <p:cNvSpPr/>
          <p:nvPr/>
        </p:nvSpPr>
        <p:spPr bwMode="auto">
          <a:xfrm>
            <a:off x="3068961" y="1132212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6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914400"/>
          </a:xfrm>
        </p:spPr>
        <p:txBody>
          <a:bodyPr/>
          <a:lstStyle/>
          <a:p>
            <a:r>
              <a:rPr lang="it-IT" dirty="0"/>
              <a:t>Mercato del Software applicativo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00472" y="1045470"/>
            <a:ext cx="2731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Valori in Milioni di Euro e in %</a:t>
            </a:r>
          </a:p>
        </p:txBody>
      </p:sp>
      <p:graphicFrame>
        <p:nvGraphicFramePr>
          <p:cNvPr id="28" name="Grafico 27"/>
          <p:cNvGraphicFramePr/>
          <p:nvPr>
            <p:extLst>
              <p:ext uri="{D42A27DB-BD31-4B8C-83A1-F6EECF244321}">
                <p14:modId xmlns:p14="http://schemas.microsoft.com/office/powerpoint/2010/main" val="3210460249"/>
              </p:ext>
            </p:extLst>
          </p:nvPr>
        </p:nvGraphicFramePr>
        <p:xfrm>
          <a:off x="0" y="1607203"/>
          <a:ext cx="8121352" cy="455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CasellaDiTesto 39"/>
          <p:cNvSpPr txBox="1"/>
          <p:nvPr/>
        </p:nvSpPr>
        <p:spPr>
          <a:xfrm>
            <a:off x="1001737" y="175505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1.795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2347899" y="4262533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b="1" dirty="0"/>
              <a:t>-1,2%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2276130" y="2944648"/>
            <a:ext cx="827845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b="1" dirty="0"/>
              <a:t>+16,7%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327745" y="1432331"/>
            <a:ext cx="724614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sz="1400" dirty="0"/>
              <a:t>+5,8%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3642637" y="156520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1.900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2276129" y="2024500"/>
            <a:ext cx="827846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+15,0%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894649" y="1361403"/>
            <a:ext cx="724614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it-IT" sz="1400" dirty="0"/>
              <a:t>+7,1%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6160184" y="1353247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2.034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4951063" y="4158845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b="1" dirty="0"/>
              <a:t>-0,2%</a:t>
            </a:r>
          </a:p>
        </p:txBody>
      </p:sp>
      <p:sp>
        <p:nvSpPr>
          <p:cNvPr id="47" name="CasellaDiTesto 46"/>
          <p:cNvSpPr txBox="1"/>
          <p:nvPr/>
        </p:nvSpPr>
        <p:spPr>
          <a:xfrm>
            <a:off x="4861448" y="2840960"/>
            <a:ext cx="827846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b="1" dirty="0"/>
              <a:t>+16,4%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4861447" y="2032597"/>
            <a:ext cx="827846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+15,2%</a:t>
            </a:r>
          </a:p>
        </p:txBody>
      </p:sp>
      <p:grpSp>
        <p:nvGrpSpPr>
          <p:cNvPr id="39" name="Group 6"/>
          <p:cNvGrpSpPr>
            <a:grpSpLocks noChangeAspect="1"/>
          </p:cNvGrpSpPr>
          <p:nvPr/>
        </p:nvGrpSpPr>
        <p:grpSpPr>
          <a:xfrm flipV="1">
            <a:off x="7408415" y="1772850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1" name="TextBox 9"/>
          <p:cNvSpPr txBox="1"/>
          <p:nvPr/>
        </p:nvSpPr>
        <p:spPr>
          <a:xfrm>
            <a:off x="8068181" y="2180222"/>
            <a:ext cx="1578337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12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Tassi di crescita double-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digit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per le componenti pure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digital</a:t>
            </a:r>
            <a:endParaRPr kumimoji="0" lang="it-IT" sz="1800" b="1" i="1" dirty="0">
              <a:solidFill>
                <a:srgbClr val="222223"/>
              </a:solidFill>
              <a:latin typeface="Calibri"/>
            </a:endParaRPr>
          </a:p>
        </p:txBody>
      </p:sp>
      <p:grpSp>
        <p:nvGrpSpPr>
          <p:cNvPr id="52" name="Group 6"/>
          <p:cNvGrpSpPr>
            <a:grpSpLocks noChangeAspect="1"/>
          </p:cNvGrpSpPr>
          <p:nvPr/>
        </p:nvGrpSpPr>
        <p:grpSpPr>
          <a:xfrm flipH="1">
            <a:off x="9030481" y="3252873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53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7169196" y="5703639"/>
            <a:ext cx="2627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cube, Ottobre 2016</a:t>
            </a:r>
          </a:p>
        </p:txBody>
      </p:sp>
      <p:sp>
        <p:nvSpPr>
          <p:cNvPr id="24" name="Ovale 23"/>
          <p:cNvSpPr/>
          <p:nvPr/>
        </p:nvSpPr>
        <p:spPr bwMode="auto">
          <a:xfrm>
            <a:off x="4823602" y="1276009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5" name="Callout: freccia in su 24"/>
          <p:cNvSpPr/>
          <p:nvPr/>
        </p:nvSpPr>
        <p:spPr bwMode="auto">
          <a:xfrm>
            <a:off x="4930542" y="1858154"/>
            <a:ext cx="684307" cy="511222"/>
          </a:xfrm>
          <a:prstGeom prst="up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6" name="Callout: freccia in su 25"/>
          <p:cNvSpPr/>
          <p:nvPr/>
        </p:nvSpPr>
        <p:spPr bwMode="auto">
          <a:xfrm>
            <a:off x="4930542" y="2672538"/>
            <a:ext cx="684307" cy="511222"/>
          </a:xfrm>
          <a:prstGeom prst="upArrow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27" name="Ovale 26"/>
          <p:cNvSpPr/>
          <p:nvPr/>
        </p:nvSpPr>
        <p:spPr bwMode="auto">
          <a:xfrm>
            <a:off x="2251573" y="1339704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41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0"/>
            <a:ext cx="9906000" cy="914400"/>
          </a:xfrm>
        </p:spPr>
        <p:txBody>
          <a:bodyPr/>
          <a:lstStyle/>
          <a:p>
            <a:r>
              <a:rPr lang="it-IT" dirty="0"/>
              <a:t>Mercato dei Servizi ICT</a:t>
            </a:r>
            <a:br>
              <a:rPr lang="it-IT" dirty="0"/>
            </a:br>
            <a:r>
              <a:rPr lang="it-IT" sz="1800" dirty="0"/>
              <a:t>1°H 2014 – 1°H 2016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83876" y="960983"/>
            <a:ext cx="2542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Valori in Milioni di Euro e in %</a:t>
            </a:r>
          </a:p>
        </p:txBody>
      </p:sp>
      <p:graphicFrame>
        <p:nvGraphicFramePr>
          <p:cNvPr id="7" name="Grafico 6"/>
          <p:cNvGraphicFramePr/>
          <p:nvPr>
            <p:extLst>
              <p:ext uri="{D42A27DB-BD31-4B8C-83A1-F6EECF244321}">
                <p14:modId xmlns:p14="http://schemas.microsoft.com/office/powerpoint/2010/main" val="1467421236"/>
              </p:ext>
            </p:extLst>
          </p:nvPr>
        </p:nvGraphicFramePr>
        <p:xfrm>
          <a:off x="56456" y="1227667"/>
          <a:ext cx="6048672" cy="5014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529064" y="5911488"/>
            <a:ext cx="4006931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Fonte: Assinform/ </a:t>
            </a:r>
            <a:r>
              <a:rPr lang="it-IT" sz="1200" b="1" dirty="0" err="1">
                <a:solidFill>
                  <a:schemeClr val="tx2">
                    <a:lumMod val="75000"/>
                  </a:schemeClr>
                </a:solidFill>
              </a:rPr>
              <a:t>NetConsulting</a:t>
            </a:r>
            <a:r>
              <a:rPr lang="it-IT" sz="1200" b="1" baseline="30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200" b="1" dirty="0">
                <a:solidFill>
                  <a:schemeClr val="tx2">
                    <a:lumMod val="75000"/>
                  </a:schemeClr>
                </a:solidFill>
              </a:rPr>
              <a:t>cube</a:t>
            </a:r>
            <a:r>
              <a:rPr lang="it-IT" sz="1200" b="1" dirty="0">
                <a:solidFill>
                  <a:schemeClr val="tx2">
                    <a:lumMod val="50000"/>
                  </a:schemeClr>
                </a:solidFill>
              </a:rPr>
              <a:t>, Ottobre 2016</a:t>
            </a:r>
          </a:p>
        </p:txBody>
      </p:sp>
      <p:sp>
        <p:nvSpPr>
          <p:cNvPr id="51" name="CasellaDiTesto 50"/>
          <p:cNvSpPr txBox="1"/>
          <p:nvPr/>
        </p:nvSpPr>
        <p:spPr>
          <a:xfrm>
            <a:off x="450406" y="1641945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5.079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242822" y="5043098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-1,9%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231530" y="4397156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-1,7%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255871" y="4115129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-0,8%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242822" y="3809706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-3,6%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242868" y="3094249"/>
            <a:ext cx="684307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-1,6%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178026" y="2154444"/>
            <a:ext cx="813992" cy="340519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+11,2%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2022703" y="164633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5.096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183586" y="1372176"/>
            <a:ext cx="802871" cy="374571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+0,3%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3447598" y="1595109"/>
            <a:ext cx="869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5.198,5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2748667" y="5015717"/>
            <a:ext cx="727003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-1,9%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2686654" y="4385449"/>
            <a:ext cx="788276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=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2735774" y="4113301"/>
            <a:ext cx="752790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-1,2%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2735774" y="3789363"/>
            <a:ext cx="788276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-2,5%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2748667" y="3094249"/>
            <a:ext cx="727004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-1,7%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2687395" y="2195162"/>
            <a:ext cx="849549" cy="340519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sz="1400" b="1" dirty="0"/>
              <a:t>+18,8%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2690309" y="1321661"/>
            <a:ext cx="843720" cy="374571"/>
          </a:xfrm>
          <a:prstGeom prst="round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 i="1">
                <a:solidFill>
                  <a:srgbClr val="C00000"/>
                </a:solidFill>
              </a:defRPr>
            </a:lvl1pPr>
          </a:lstStyle>
          <a:p>
            <a:r>
              <a:rPr lang="it-IT" dirty="0">
                <a:solidFill>
                  <a:schemeClr val="accent3">
                    <a:lumMod val="50000"/>
                  </a:schemeClr>
                </a:solidFill>
              </a:rPr>
              <a:t>+2,0%</a:t>
            </a:r>
          </a:p>
        </p:txBody>
      </p:sp>
      <p:grpSp>
        <p:nvGrpSpPr>
          <p:cNvPr id="53" name="Group 6"/>
          <p:cNvGrpSpPr>
            <a:grpSpLocks noChangeAspect="1"/>
          </p:cNvGrpSpPr>
          <p:nvPr/>
        </p:nvGrpSpPr>
        <p:grpSpPr>
          <a:xfrm flipV="1">
            <a:off x="5982245" y="1494532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55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7" name="TextBox 9"/>
          <p:cNvSpPr txBox="1"/>
          <p:nvPr/>
        </p:nvSpPr>
        <p:spPr>
          <a:xfrm>
            <a:off x="6625621" y="1902596"/>
            <a:ext cx="3224206" cy="3554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Hybrid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IT 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  <a:sym typeface="Wingdings" panose="05000000000000000000" pitchFamily="2" charset="2"/>
              </a:rPr>
              <a:t> c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rescono i servizi di </a:t>
            </a:r>
            <a:r>
              <a:rPr kumimoji="0" lang="it-IT" sz="1800" b="1" i="1" dirty="0" err="1">
                <a:solidFill>
                  <a:srgbClr val="222223"/>
                </a:solidFill>
                <a:latin typeface="Calibri"/>
              </a:rPr>
              <a:t>Cloud</a:t>
            </a: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 Computing e quelli di gestione di ambienti ibridi (Data Center e Outsourcing infrastrutturale)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Attività progettuali penalizzate dall’andamento in contrazione del software tradizionale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kumimoji="0" lang="it-IT" sz="1800" b="1" i="1" dirty="0">
                <a:solidFill>
                  <a:srgbClr val="222223"/>
                </a:solidFill>
                <a:latin typeface="Calibri"/>
              </a:rPr>
              <a:t>Perimetro delle iniziative Digital ancora contenuto – selettivo e sperimentale</a:t>
            </a:r>
          </a:p>
          <a:p>
            <a:pPr marL="4763" algn="l" eaLnBrk="1" fontAlgn="auto" hangingPunct="1">
              <a:spcBef>
                <a:spcPts val="600"/>
              </a:spcBef>
              <a:spcAft>
                <a:spcPts val="0"/>
              </a:spcAft>
            </a:pPr>
            <a:endParaRPr kumimoji="0" lang="it-IT" sz="1800" b="1" i="1" dirty="0">
              <a:solidFill>
                <a:srgbClr val="222223"/>
              </a:solidFill>
              <a:latin typeface="Calibri"/>
            </a:endParaRPr>
          </a:p>
        </p:txBody>
      </p:sp>
      <p:grpSp>
        <p:nvGrpSpPr>
          <p:cNvPr id="58" name="Group 6"/>
          <p:cNvGrpSpPr>
            <a:grpSpLocks noChangeAspect="1"/>
          </p:cNvGrpSpPr>
          <p:nvPr/>
        </p:nvGrpSpPr>
        <p:grpSpPr>
          <a:xfrm flipH="1">
            <a:off x="8963699" y="4869286"/>
            <a:ext cx="766259" cy="633380"/>
            <a:chOff x="1104151" y="9704065"/>
            <a:chExt cx="787684" cy="701407"/>
          </a:xfrm>
          <a:solidFill>
            <a:srgbClr val="C8C9C7">
              <a:lumMod val="75000"/>
            </a:srgbClr>
          </a:solidFill>
        </p:grpSpPr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1104151" y="9704066"/>
              <a:ext cx="480744" cy="701406"/>
            </a:xfrm>
            <a:custGeom>
              <a:avLst/>
              <a:gdLst/>
              <a:ahLst/>
              <a:cxnLst>
                <a:cxn ang="0">
                  <a:pos x="374" y="330"/>
                </a:cxn>
                <a:cxn ang="0">
                  <a:pos x="445" y="347"/>
                </a:cxn>
                <a:cxn ang="0">
                  <a:pos x="506" y="372"/>
                </a:cxn>
                <a:cxn ang="0">
                  <a:pos x="562" y="404"/>
                </a:cxn>
                <a:cxn ang="0">
                  <a:pos x="608" y="447"/>
                </a:cxn>
                <a:cxn ang="0">
                  <a:pos x="647" y="495"/>
                </a:cxn>
                <a:cxn ang="0">
                  <a:pos x="673" y="548"/>
                </a:cxn>
                <a:cxn ang="0">
                  <a:pos x="689" y="606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7" y="861"/>
                </a:cxn>
                <a:cxn ang="0">
                  <a:pos x="593" y="915"/>
                </a:cxn>
                <a:cxn ang="0">
                  <a:pos x="539" y="959"/>
                </a:cxn>
                <a:cxn ang="0">
                  <a:pos x="480" y="990"/>
                </a:cxn>
                <a:cxn ang="0">
                  <a:pos x="416" y="1009"/>
                </a:cxn>
                <a:cxn ang="0">
                  <a:pos x="345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1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4"/>
                </a:cxn>
                <a:cxn ang="0">
                  <a:pos x="11" y="496"/>
                </a:cxn>
                <a:cxn ang="0">
                  <a:pos x="26" y="427"/>
                </a:cxn>
                <a:cxn ang="0">
                  <a:pos x="50" y="360"/>
                </a:cxn>
                <a:cxn ang="0">
                  <a:pos x="76" y="297"/>
                </a:cxn>
                <a:cxn ang="0">
                  <a:pos x="109" y="237"/>
                </a:cxn>
                <a:cxn ang="0">
                  <a:pos x="147" y="182"/>
                </a:cxn>
                <a:cxn ang="0">
                  <a:pos x="192" y="132"/>
                </a:cxn>
                <a:cxn ang="0">
                  <a:pos x="226" y="97"/>
                </a:cxn>
                <a:cxn ang="0">
                  <a:pos x="268" y="65"/>
                </a:cxn>
                <a:cxn ang="0">
                  <a:pos x="374" y="0"/>
                </a:cxn>
              </a:cxnLst>
              <a:rect l="0" t="0" r="r" b="b"/>
              <a:pathLst>
                <a:path w="695" h="1014">
                  <a:moveTo>
                    <a:pt x="374" y="0"/>
                  </a:moveTo>
                  <a:lnTo>
                    <a:pt x="374" y="330"/>
                  </a:lnTo>
                  <a:lnTo>
                    <a:pt x="410" y="337"/>
                  </a:lnTo>
                  <a:lnTo>
                    <a:pt x="445" y="347"/>
                  </a:lnTo>
                  <a:lnTo>
                    <a:pt x="476" y="358"/>
                  </a:lnTo>
                  <a:lnTo>
                    <a:pt x="506" y="372"/>
                  </a:lnTo>
                  <a:lnTo>
                    <a:pt x="535" y="387"/>
                  </a:lnTo>
                  <a:lnTo>
                    <a:pt x="562" y="404"/>
                  </a:lnTo>
                  <a:lnTo>
                    <a:pt x="585" y="424"/>
                  </a:lnTo>
                  <a:lnTo>
                    <a:pt x="608" y="447"/>
                  </a:lnTo>
                  <a:lnTo>
                    <a:pt x="627" y="470"/>
                  </a:lnTo>
                  <a:lnTo>
                    <a:pt x="647" y="495"/>
                  </a:lnTo>
                  <a:lnTo>
                    <a:pt x="660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6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79" y="773"/>
                  </a:lnTo>
                  <a:lnTo>
                    <a:pt x="670" y="803"/>
                  </a:lnTo>
                  <a:lnTo>
                    <a:pt x="654" y="832"/>
                  </a:lnTo>
                  <a:lnTo>
                    <a:pt x="637" y="861"/>
                  </a:lnTo>
                  <a:lnTo>
                    <a:pt x="616" y="888"/>
                  </a:lnTo>
                  <a:lnTo>
                    <a:pt x="593" y="915"/>
                  </a:lnTo>
                  <a:lnTo>
                    <a:pt x="566" y="938"/>
                  </a:lnTo>
                  <a:lnTo>
                    <a:pt x="539" y="959"/>
                  </a:lnTo>
                  <a:lnTo>
                    <a:pt x="510" y="976"/>
                  </a:lnTo>
                  <a:lnTo>
                    <a:pt x="480" y="990"/>
                  </a:lnTo>
                  <a:lnTo>
                    <a:pt x="449" y="1001"/>
                  </a:lnTo>
                  <a:lnTo>
                    <a:pt x="416" y="1009"/>
                  </a:lnTo>
                  <a:lnTo>
                    <a:pt x="382" y="1013"/>
                  </a:lnTo>
                  <a:lnTo>
                    <a:pt x="345" y="1014"/>
                  </a:lnTo>
                  <a:lnTo>
                    <a:pt x="311" y="1013"/>
                  </a:lnTo>
                  <a:lnTo>
                    <a:pt x="276" y="1007"/>
                  </a:lnTo>
                  <a:lnTo>
                    <a:pt x="241" y="999"/>
                  </a:lnTo>
                  <a:lnTo>
                    <a:pt x="211" y="988"/>
                  </a:lnTo>
                  <a:lnTo>
                    <a:pt x="180" y="972"/>
                  </a:lnTo>
                  <a:lnTo>
                    <a:pt x="151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4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598"/>
                  </a:lnTo>
                  <a:lnTo>
                    <a:pt x="2" y="564"/>
                  </a:lnTo>
                  <a:lnTo>
                    <a:pt x="5" y="529"/>
                  </a:lnTo>
                  <a:lnTo>
                    <a:pt x="11" y="496"/>
                  </a:lnTo>
                  <a:lnTo>
                    <a:pt x="19" y="462"/>
                  </a:lnTo>
                  <a:lnTo>
                    <a:pt x="26" y="427"/>
                  </a:lnTo>
                  <a:lnTo>
                    <a:pt x="38" y="395"/>
                  </a:lnTo>
                  <a:lnTo>
                    <a:pt x="50" y="360"/>
                  </a:lnTo>
                  <a:lnTo>
                    <a:pt x="63" y="330"/>
                  </a:lnTo>
                  <a:lnTo>
                    <a:pt x="76" y="297"/>
                  </a:lnTo>
                  <a:lnTo>
                    <a:pt x="92" y="268"/>
                  </a:lnTo>
                  <a:lnTo>
                    <a:pt x="109" y="237"/>
                  </a:lnTo>
                  <a:lnTo>
                    <a:pt x="128" y="211"/>
                  </a:lnTo>
                  <a:lnTo>
                    <a:pt x="147" y="182"/>
                  </a:lnTo>
                  <a:lnTo>
                    <a:pt x="169" y="157"/>
                  </a:lnTo>
                  <a:lnTo>
                    <a:pt x="192" y="132"/>
                  </a:lnTo>
                  <a:lnTo>
                    <a:pt x="209" y="115"/>
                  </a:lnTo>
                  <a:lnTo>
                    <a:pt x="226" y="97"/>
                  </a:lnTo>
                  <a:lnTo>
                    <a:pt x="247" y="82"/>
                  </a:lnTo>
                  <a:lnTo>
                    <a:pt x="268" y="65"/>
                  </a:lnTo>
                  <a:lnTo>
                    <a:pt x="318" y="32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007681">
                <a:alpha val="33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1411091" y="9704065"/>
              <a:ext cx="480744" cy="701406"/>
            </a:xfrm>
            <a:custGeom>
              <a:avLst/>
              <a:gdLst/>
              <a:ahLst/>
              <a:cxnLst>
                <a:cxn ang="0">
                  <a:pos x="378" y="330"/>
                </a:cxn>
                <a:cxn ang="0">
                  <a:pos x="447" y="345"/>
                </a:cxn>
                <a:cxn ang="0">
                  <a:pos x="508" y="370"/>
                </a:cxn>
                <a:cxn ang="0">
                  <a:pos x="562" y="402"/>
                </a:cxn>
                <a:cxn ang="0">
                  <a:pos x="610" y="445"/>
                </a:cxn>
                <a:cxn ang="0">
                  <a:pos x="647" y="493"/>
                </a:cxn>
                <a:cxn ang="0">
                  <a:pos x="673" y="548"/>
                </a:cxn>
                <a:cxn ang="0">
                  <a:pos x="689" y="608"/>
                </a:cxn>
                <a:cxn ang="0">
                  <a:pos x="695" y="671"/>
                </a:cxn>
                <a:cxn ang="0">
                  <a:pos x="689" y="740"/>
                </a:cxn>
                <a:cxn ang="0">
                  <a:pos x="670" y="803"/>
                </a:cxn>
                <a:cxn ang="0">
                  <a:pos x="639" y="861"/>
                </a:cxn>
                <a:cxn ang="0">
                  <a:pos x="595" y="915"/>
                </a:cxn>
                <a:cxn ang="0">
                  <a:pos x="541" y="959"/>
                </a:cxn>
                <a:cxn ang="0">
                  <a:pos x="483" y="990"/>
                </a:cxn>
                <a:cxn ang="0">
                  <a:pos x="418" y="1009"/>
                </a:cxn>
                <a:cxn ang="0">
                  <a:pos x="349" y="1014"/>
                </a:cxn>
                <a:cxn ang="0">
                  <a:pos x="276" y="1007"/>
                </a:cxn>
                <a:cxn ang="0">
                  <a:pos x="211" y="988"/>
                </a:cxn>
                <a:cxn ang="0">
                  <a:pos x="153" y="953"/>
                </a:cxn>
                <a:cxn ang="0">
                  <a:pos x="99" y="905"/>
                </a:cxn>
                <a:cxn ang="0">
                  <a:pos x="55" y="846"/>
                </a:cxn>
                <a:cxn ang="0">
                  <a:pos x="25" y="780"/>
                </a:cxn>
                <a:cxn ang="0">
                  <a:pos x="5" y="709"/>
                </a:cxn>
                <a:cxn ang="0">
                  <a:pos x="0" y="633"/>
                </a:cxn>
                <a:cxn ang="0">
                  <a:pos x="2" y="566"/>
                </a:cxn>
                <a:cxn ang="0">
                  <a:pos x="11" y="498"/>
                </a:cxn>
                <a:cxn ang="0">
                  <a:pos x="27" y="431"/>
                </a:cxn>
                <a:cxn ang="0">
                  <a:pos x="48" y="366"/>
                </a:cxn>
                <a:cxn ang="0">
                  <a:pos x="75" y="305"/>
                </a:cxn>
                <a:cxn ang="0">
                  <a:pos x="107" y="247"/>
                </a:cxn>
                <a:cxn ang="0">
                  <a:pos x="144" y="191"/>
                </a:cxn>
                <a:cxn ang="0">
                  <a:pos x="186" y="140"/>
                </a:cxn>
                <a:cxn ang="0">
                  <a:pos x="226" y="103"/>
                </a:cxn>
                <a:cxn ang="0">
                  <a:pos x="270" y="67"/>
                </a:cxn>
                <a:cxn ang="0">
                  <a:pos x="322" y="32"/>
                </a:cxn>
                <a:cxn ang="0">
                  <a:pos x="378" y="0"/>
                </a:cxn>
              </a:cxnLst>
              <a:rect l="0" t="0" r="r" b="b"/>
              <a:pathLst>
                <a:path w="695" h="1014">
                  <a:moveTo>
                    <a:pt x="378" y="0"/>
                  </a:moveTo>
                  <a:lnTo>
                    <a:pt x="378" y="330"/>
                  </a:lnTo>
                  <a:lnTo>
                    <a:pt x="412" y="337"/>
                  </a:lnTo>
                  <a:lnTo>
                    <a:pt x="447" y="345"/>
                  </a:lnTo>
                  <a:lnTo>
                    <a:pt x="478" y="356"/>
                  </a:lnTo>
                  <a:lnTo>
                    <a:pt x="508" y="370"/>
                  </a:lnTo>
                  <a:lnTo>
                    <a:pt x="537" y="385"/>
                  </a:lnTo>
                  <a:lnTo>
                    <a:pt x="562" y="402"/>
                  </a:lnTo>
                  <a:lnTo>
                    <a:pt x="587" y="422"/>
                  </a:lnTo>
                  <a:lnTo>
                    <a:pt x="610" y="445"/>
                  </a:lnTo>
                  <a:lnTo>
                    <a:pt x="629" y="468"/>
                  </a:lnTo>
                  <a:lnTo>
                    <a:pt x="647" y="493"/>
                  </a:lnTo>
                  <a:lnTo>
                    <a:pt x="662" y="520"/>
                  </a:lnTo>
                  <a:lnTo>
                    <a:pt x="673" y="548"/>
                  </a:lnTo>
                  <a:lnTo>
                    <a:pt x="683" y="577"/>
                  </a:lnTo>
                  <a:lnTo>
                    <a:pt x="689" y="608"/>
                  </a:lnTo>
                  <a:lnTo>
                    <a:pt x="693" y="638"/>
                  </a:lnTo>
                  <a:lnTo>
                    <a:pt x="695" y="671"/>
                  </a:lnTo>
                  <a:lnTo>
                    <a:pt x="693" y="708"/>
                  </a:lnTo>
                  <a:lnTo>
                    <a:pt x="689" y="740"/>
                  </a:lnTo>
                  <a:lnTo>
                    <a:pt x="681" y="773"/>
                  </a:lnTo>
                  <a:lnTo>
                    <a:pt x="670" y="803"/>
                  </a:lnTo>
                  <a:lnTo>
                    <a:pt x="656" y="832"/>
                  </a:lnTo>
                  <a:lnTo>
                    <a:pt x="639" y="861"/>
                  </a:lnTo>
                  <a:lnTo>
                    <a:pt x="618" y="888"/>
                  </a:lnTo>
                  <a:lnTo>
                    <a:pt x="595" y="915"/>
                  </a:lnTo>
                  <a:lnTo>
                    <a:pt x="568" y="938"/>
                  </a:lnTo>
                  <a:lnTo>
                    <a:pt x="541" y="959"/>
                  </a:lnTo>
                  <a:lnTo>
                    <a:pt x="512" y="976"/>
                  </a:lnTo>
                  <a:lnTo>
                    <a:pt x="483" y="990"/>
                  </a:lnTo>
                  <a:lnTo>
                    <a:pt x="451" y="1001"/>
                  </a:lnTo>
                  <a:lnTo>
                    <a:pt x="418" y="1009"/>
                  </a:lnTo>
                  <a:lnTo>
                    <a:pt x="384" y="1013"/>
                  </a:lnTo>
                  <a:lnTo>
                    <a:pt x="349" y="1014"/>
                  </a:lnTo>
                  <a:lnTo>
                    <a:pt x="313" y="1013"/>
                  </a:lnTo>
                  <a:lnTo>
                    <a:pt x="276" y="1007"/>
                  </a:lnTo>
                  <a:lnTo>
                    <a:pt x="243" y="999"/>
                  </a:lnTo>
                  <a:lnTo>
                    <a:pt x="211" y="988"/>
                  </a:lnTo>
                  <a:lnTo>
                    <a:pt x="182" y="972"/>
                  </a:lnTo>
                  <a:lnTo>
                    <a:pt x="153" y="953"/>
                  </a:lnTo>
                  <a:lnTo>
                    <a:pt x="124" y="930"/>
                  </a:lnTo>
                  <a:lnTo>
                    <a:pt x="99" y="905"/>
                  </a:lnTo>
                  <a:lnTo>
                    <a:pt x="76" y="876"/>
                  </a:lnTo>
                  <a:lnTo>
                    <a:pt x="55" y="846"/>
                  </a:lnTo>
                  <a:lnTo>
                    <a:pt x="38" y="815"/>
                  </a:lnTo>
                  <a:lnTo>
                    <a:pt x="25" y="780"/>
                  </a:lnTo>
                  <a:lnTo>
                    <a:pt x="13" y="746"/>
                  </a:lnTo>
                  <a:lnTo>
                    <a:pt x="5" y="709"/>
                  </a:lnTo>
                  <a:lnTo>
                    <a:pt x="0" y="673"/>
                  </a:lnTo>
                  <a:lnTo>
                    <a:pt x="0" y="633"/>
                  </a:lnTo>
                  <a:lnTo>
                    <a:pt x="0" y="600"/>
                  </a:lnTo>
                  <a:lnTo>
                    <a:pt x="2" y="566"/>
                  </a:lnTo>
                  <a:lnTo>
                    <a:pt x="5" y="531"/>
                  </a:lnTo>
                  <a:lnTo>
                    <a:pt x="11" y="498"/>
                  </a:lnTo>
                  <a:lnTo>
                    <a:pt x="19" y="464"/>
                  </a:lnTo>
                  <a:lnTo>
                    <a:pt x="27" y="431"/>
                  </a:lnTo>
                  <a:lnTo>
                    <a:pt x="36" y="399"/>
                  </a:lnTo>
                  <a:lnTo>
                    <a:pt x="48" y="366"/>
                  </a:lnTo>
                  <a:lnTo>
                    <a:pt x="61" y="335"/>
                  </a:lnTo>
                  <a:lnTo>
                    <a:pt x="75" y="305"/>
                  </a:lnTo>
                  <a:lnTo>
                    <a:pt x="90" y="276"/>
                  </a:lnTo>
                  <a:lnTo>
                    <a:pt x="107" y="247"/>
                  </a:lnTo>
                  <a:lnTo>
                    <a:pt x="124" y="218"/>
                  </a:lnTo>
                  <a:lnTo>
                    <a:pt x="144" y="191"/>
                  </a:lnTo>
                  <a:lnTo>
                    <a:pt x="165" y="165"/>
                  </a:lnTo>
                  <a:lnTo>
                    <a:pt x="186" y="140"/>
                  </a:lnTo>
                  <a:lnTo>
                    <a:pt x="205" y="120"/>
                  </a:lnTo>
                  <a:lnTo>
                    <a:pt x="226" y="103"/>
                  </a:lnTo>
                  <a:lnTo>
                    <a:pt x="247" y="84"/>
                  </a:lnTo>
                  <a:lnTo>
                    <a:pt x="270" y="67"/>
                  </a:lnTo>
                  <a:lnTo>
                    <a:pt x="295" y="49"/>
                  </a:lnTo>
                  <a:lnTo>
                    <a:pt x="322" y="32"/>
                  </a:lnTo>
                  <a:lnTo>
                    <a:pt x="349" y="1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681">
                <a:alpha val="18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r" rtl="0" eaLnBrk="0" fontAlgn="base" hangingPunct="0">
                <a:spcBef>
                  <a:spcPct val="20000"/>
                </a:spcBef>
                <a:spcAft>
                  <a:spcPct val="0"/>
                </a:spcAft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Ovale 33"/>
          <p:cNvSpPr/>
          <p:nvPr/>
        </p:nvSpPr>
        <p:spPr bwMode="auto">
          <a:xfrm>
            <a:off x="1159760" y="1323937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  <p:sp>
        <p:nvSpPr>
          <p:cNvPr id="35" name="Ovale 34"/>
          <p:cNvSpPr/>
          <p:nvPr/>
        </p:nvSpPr>
        <p:spPr bwMode="auto">
          <a:xfrm>
            <a:off x="2692575" y="1256458"/>
            <a:ext cx="827846" cy="47614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t-IT" sz="1400" b="0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Template office Win 2007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0" i="0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>
    <a:extraClrScheme>
      <a:clrScheme name="Pres. PP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. PP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. PP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office Win 2007 v2</Template>
  <TotalTime>12724</TotalTime>
  <Words>1194</Words>
  <Application>Microsoft Office PowerPoint</Application>
  <PresentationFormat>A4 (21x29,7 cm)</PresentationFormat>
  <Paragraphs>276</Paragraphs>
  <Slides>22</Slides>
  <Notes>22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Arial</vt:lpstr>
      <vt:lpstr>Calibri</vt:lpstr>
      <vt:lpstr>Courier New</vt:lpstr>
      <vt:lpstr>Humnst777 BT</vt:lpstr>
      <vt:lpstr>Symbol</vt:lpstr>
      <vt:lpstr>Wingdings</vt:lpstr>
      <vt:lpstr>Wingdings 2</vt:lpstr>
      <vt:lpstr>Template office Win 2007 v2</vt:lpstr>
      <vt:lpstr>Presentazione standard di PowerPoint</vt:lpstr>
      <vt:lpstr>L’andamento del Mercato Digitale nel 1° semestre 2016</vt:lpstr>
      <vt:lpstr>Andamento tendenziale dell’economia Italiana per trimestri (2015-2016)</vt:lpstr>
      <vt:lpstr>Andamento del mercato digitale in Italia per semestre  1°H 2014 – 1°H 2016</vt:lpstr>
      <vt:lpstr>Andamento delle vendite di PC e Server  1°H 2014 – 1°H 2016</vt:lpstr>
      <vt:lpstr>Vendite di PC e Tablet : un confronto 1°H 2014 – 1°H 2016</vt:lpstr>
      <vt:lpstr>Mercato del Software e delle Soluzioni ICT 1°H 2014 – 1°H 2016</vt:lpstr>
      <vt:lpstr>Mercato del Software applicativo 1°H 2014 – 1°H 2016</vt:lpstr>
      <vt:lpstr>Mercato dei Servizi ICT 1°H 2014 – 1°H 2016</vt:lpstr>
      <vt:lpstr>Mercato dei Servizi ICT 1°H 2014 – 1°H 2016</vt:lpstr>
      <vt:lpstr>Mercato dei Servizi di Data Center e Cloud Computing 1°H 2014 – 1°H 2016</vt:lpstr>
      <vt:lpstr>Andamento del mercato degli smartphone e delle linee attive di telefonia mobile in Italia  1°H 2014 – 1°H 2016</vt:lpstr>
      <vt:lpstr>Le previsioni per il 2016 e i trend nel breve-medio periodo</vt:lpstr>
      <vt:lpstr>Indicatori anticipatori sull’andamento delle principali economie, 2016</vt:lpstr>
      <vt:lpstr>Previsioni sull'andamento del mercato digitale nel 2016 2013-2016E</vt:lpstr>
      <vt:lpstr>Cresce il mercato dei Digital Enablers …</vt:lpstr>
      <vt:lpstr>… a supporto di priorità e obiettivi aziendali</vt:lpstr>
      <vt:lpstr>Lo stato d’avanzamento dei Progetti della Strategia Crescita digitale</vt:lpstr>
      <vt:lpstr>Industria 4.0</vt:lpstr>
      <vt:lpstr>L’ecosistema di  Industria 4.0 Digital Innovation Hub e Competence Center I4.0</vt:lpstr>
      <vt:lpstr>Effetti della disponibilità di banda ultralarga sulle performance delle piccole imprese (3-9 addetti)</vt:lpstr>
      <vt:lpstr>La digitalizzazione del mondo Consumer in Italia (2016)</vt:lpstr>
    </vt:vector>
  </TitlesOfParts>
  <Company>Netconsulting S.r.l.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0</dc:title>
  <dc:creator>cesarina motta</dc:creator>
  <cp:lastModifiedBy>Alessandra Pinza</cp:lastModifiedBy>
  <cp:revision>1257</cp:revision>
  <cp:lastPrinted>2016-10-06T12:56:41Z</cp:lastPrinted>
  <dcterms:created xsi:type="dcterms:W3CDTF">2012-03-06T09:45:44Z</dcterms:created>
  <dcterms:modified xsi:type="dcterms:W3CDTF">2016-10-07T09:44:04Z</dcterms:modified>
</cp:coreProperties>
</file>